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984" r:id="rId2"/>
    <p:sldMasterId id="2147483996" r:id="rId3"/>
    <p:sldMasterId id="2147484008" r:id="rId4"/>
  </p:sldMasterIdLst>
  <p:notesMasterIdLst>
    <p:notesMasterId r:id="rId27"/>
  </p:notesMasterIdLst>
  <p:sldIdLst>
    <p:sldId id="350" r:id="rId5"/>
    <p:sldId id="355" r:id="rId6"/>
    <p:sldId id="356" r:id="rId7"/>
    <p:sldId id="348" r:id="rId8"/>
    <p:sldId id="358" r:id="rId9"/>
    <p:sldId id="357" r:id="rId10"/>
    <p:sldId id="352" r:id="rId11"/>
    <p:sldId id="353" r:id="rId12"/>
    <p:sldId id="286" r:id="rId13"/>
    <p:sldId id="359" r:id="rId14"/>
    <p:sldId id="361" r:id="rId15"/>
    <p:sldId id="362" r:id="rId16"/>
    <p:sldId id="365" r:id="rId17"/>
    <p:sldId id="366" r:id="rId18"/>
    <p:sldId id="360" r:id="rId19"/>
    <p:sldId id="367" r:id="rId20"/>
    <p:sldId id="368" r:id="rId21"/>
    <p:sldId id="369" r:id="rId22"/>
    <p:sldId id="371" r:id="rId23"/>
    <p:sldId id="372" r:id="rId24"/>
    <p:sldId id="373" r:id="rId25"/>
    <p:sldId id="375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  <a:srgbClr val="FFC000"/>
    <a:srgbClr val="00B0F0"/>
    <a:srgbClr val="0091EA"/>
    <a:srgbClr val="FF0000"/>
    <a:srgbClr val="00B4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49" autoAdjust="0"/>
    <p:restoredTop sz="94660"/>
  </p:normalViewPr>
  <p:slideViewPr>
    <p:cSldViewPr>
      <p:cViewPr varScale="1">
        <p:scale>
          <a:sx n="107" d="100"/>
          <a:sy n="107" d="100"/>
        </p:scale>
        <p:origin x="-177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EA6E38-82B1-47BB-A812-313B295FEFF2}" type="datetimeFigureOut">
              <a:rPr lang="en-US" smtClean="0"/>
              <a:pPr/>
              <a:t>10/12/2022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089E94-532B-494D-AD7A-712B16D9F5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098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14B299-AD1F-41D2-BA7D-C897600FDF97}" type="slidenum">
              <a:rPr lang="en-US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473051-AB75-49F8-A60C-985D6E7B0FF0}" type="slidenum">
              <a:rPr lang="en-US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473051-AB75-49F8-A60C-985D6E7B0FF0}" type="slidenum">
              <a:rPr lang="en-US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10/12/2022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6149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10/12/2022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760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10/12/2022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0309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10/12/2022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4036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10/12/2022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1278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10/12/2022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0866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10/12/2022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8058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10/12/2022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461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10/12/2022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3745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10/12/2022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5240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10/12/2022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6617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7175" y="4876800"/>
            <a:ext cx="8534400" cy="70485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/>
              <a:t>Образец заголовка</a:t>
            </a:r>
            <a:endParaRPr lang="en-US" noProof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7175" y="5562600"/>
            <a:ext cx="8534400" cy="45720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Tx/>
              <a:buNone/>
              <a:defRPr sz="2800"/>
            </a:lvl1pPr>
          </a:lstStyle>
          <a:p>
            <a:pPr lvl="0"/>
            <a:r>
              <a:rPr lang="ru-RU" noProof="0"/>
              <a:t>Образец подзаголовка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2343904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2455912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6612076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38250" y="1905000"/>
            <a:ext cx="33528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43450" y="1905000"/>
            <a:ext cx="33528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4260440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1491001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0846523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3774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1048831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6820335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2533920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91300" y="66675"/>
            <a:ext cx="2171700" cy="63341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6200" y="66675"/>
            <a:ext cx="6362700" cy="63341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91703650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10/12/2022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84861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10/12/2022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37530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10/12/2022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07847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10/12/2022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15891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10/12/2022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5617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10/12/2022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402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10/12/2022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10/12/2022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02838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10/12/2022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32148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10/12/2022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83615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10/12/2022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04289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10/12/2022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132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10/12/2022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10/12/2022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10/12/2022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10/12/2022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10/12/2022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B7A0F-5B99-4F35-9BDD-321CD3C098FF}" type="datetimeFigureOut">
              <a:rPr lang="en-US" smtClean="0"/>
              <a:pPr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10/12/2022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619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" y="66675"/>
            <a:ext cx="8686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38250" y="1905000"/>
            <a:ext cx="68580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735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10/12/2022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826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7.jpe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3" Type="http://schemas.microsoft.com/office/2007/relationships/hdphoto" Target="../media/hdphoto5.wdp"/><Relationship Id="rId7" Type="http://schemas.openxmlformats.org/officeDocument/2006/relationships/slide" Target="slide20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12.xml"/><Relationship Id="rId4" Type="http://schemas.openxmlformats.org/officeDocument/2006/relationships/slide" Target="slide11.xml"/><Relationship Id="rId9" Type="http://schemas.openxmlformats.org/officeDocument/2006/relationships/slide" Target="slide2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slide" Target="slide10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slide" Target="slide10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13" Type="http://schemas.openxmlformats.org/officeDocument/2006/relationships/image" Target="../media/image19.svg"/><Relationship Id="rId3" Type="http://schemas.microsoft.com/office/2007/relationships/hdphoto" Target="../media/hdphoto3.wdp"/><Relationship Id="rId7" Type="http://schemas.openxmlformats.org/officeDocument/2006/relationships/slide" Target="slide17.xml"/><Relationship Id="rId12" Type="http://schemas.openxmlformats.org/officeDocument/2006/relationships/image" Target="../media/image18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Relationship Id="rId6" Type="http://schemas.openxmlformats.org/officeDocument/2006/relationships/slide" Target="slide16.xml"/><Relationship Id="rId11" Type="http://schemas.openxmlformats.org/officeDocument/2006/relationships/slide" Target="slide10.xml"/><Relationship Id="rId5" Type="http://schemas.openxmlformats.org/officeDocument/2006/relationships/slide" Target="slide15.xml"/><Relationship Id="rId10" Type="http://schemas.openxmlformats.org/officeDocument/2006/relationships/image" Target="../media/image19.jpeg"/><Relationship Id="rId4" Type="http://schemas.openxmlformats.org/officeDocument/2006/relationships/slide" Target="slide14.xml"/><Relationship Id="rId9" Type="http://schemas.openxmlformats.org/officeDocument/2006/relationships/slide" Target="slide19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openxmlformats.org/officeDocument/2006/relationships/image" Target="../media/image28.sv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slide" Target="slide13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microsoft.com/office/2007/relationships/hdphoto" Target="../media/hdphoto5.wdp"/><Relationship Id="rId7" Type="http://schemas.openxmlformats.org/officeDocument/2006/relationships/slide" Target="slide13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9" Type="http://schemas.openxmlformats.org/officeDocument/2006/relationships/image" Target="../media/image25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microsoft.com/office/2007/relationships/hdphoto" Target="../media/hdphoto5.wdp"/><Relationship Id="rId7" Type="http://schemas.openxmlformats.org/officeDocument/2006/relationships/image" Target="../media/image21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openxmlformats.org/officeDocument/2006/relationships/image" Target="../media/image19.sv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slide" Target="slide13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microsoft.com/office/2007/relationships/hdphoto" Target="../media/hdphoto5.wdp"/><Relationship Id="rId7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microsoft.com/office/2007/relationships/hdphoto" Target="../media/hdphoto5.wdp"/><Relationship Id="rId7" Type="http://schemas.openxmlformats.org/officeDocument/2006/relationships/image" Target="../media/image25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microsoft.com/office/2007/relationships/hdphoto" Target="../media/hdphoto4.wdp"/><Relationship Id="rId7" Type="http://schemas.openxmlformats.org/officeDocument/2006/relationships/image" Target="../media/image18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7.xml"/><Relationship Id="rId6" Type="http://schemas.openxmlformats.org/officeDocument/2006/relationships/slide" Target="slide21.xml"/><Relationship Id="rId5" Type="http://schemas.openxmlformats.org/officeDocument/2006/relationships/image" Target="../media/image33.png"/><Relationship Id="rId4" Type="http://schemas.openxmlformats.org/officeDocument/2006/relationships/slide" Target="slide2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microsoft.com/office/2007/relationships/hdphoto" Target="../media/hdphoto4.wdp"/><Relationship Id="rId7" Type="http://schemas.openxmlformats.org/officeDocument/2006/relationships/image" Target="../media/image19.sv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18.png"/><Relationship Id="rId5" Type="http://schemas.openxmlformats.org/officeDocument/2006/relationships/slide" Target="slide10.xml"/><Relationship Id="rId4" Type="http://schemas.openxmlformats.org/officeDocument/2006/relationships/image" Target="../media/image34.jpeg"/><Relationship Id="rId9" Type="http://schemas.openxmlformats.org/officeDocument/2006/relationships/image" Target="../media/image36.jpe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125"/>
                    </a14:imgEffect>
                    <a14:imgEffect>
                      <a14:saturation sat="321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305800" cy="2209800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Мастер-класс как интерактивная форма взаимодействия с семьями воспитанников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вовлечению родителей в образовательный процесс дошкольного учреждения</a:t>
            </a:r>
            <a:endParaRPr lang="en-US" altLang="ko-KR" sz="2800" dirty="0">
              <a:latin typeface="Verdana" pitchFamily="34" charset="0"/>
              <a:ea typeface="굴림" pitchFamily="34" charset="-127"/>
            </a:endParaRPr>
          </a:p>
          <a:p>
            <a:pPr>
              <a:lnSpc>
                <a:spcPct val="80000"/>
              </a:lnSpc>
            </a:pPr>
            <a:endParaRPr lang="ru-RU" sz="1800" dirty="0"/>
          </a:p>
          <a:p>
            <a:pPr>
              <a:lnSpc>
                <a:spcPct val="80000"/>
              </a:lnSpc>
            </a:pPr>
            <a:endParaRPr lang="ru-RU" sz="1800" dirty="0"/>
          </a:p>
        </p:txBody>
      </p:sp>
      <p:sp>
        <p:nvSpPr>
          <p:cNvPr id="17416" name="Rectangle 8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7282543" cy="790575"/>
          </a:xfrm>
        </p:spPr>
        <p:txBody>
          <a:bodyPr/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МБДОУ детский сад комбинированного вида № 19</a:t>
            </a:r>
            <a:b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г. Ангарск</a:t>
            </a:r>
          </a:p>
        </p:txBody>
      </p:sp>
      <p:pic>
        <p:nvPicPr>
          <p:cNvPr id="5" name="Picture 4" descr="C:\Users\Оля\Desktop\11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119" y="4724400"/>
            <a:ext cx="4154441" cy="1866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одзаголовок 2"/>
          <p:cNvSpPr txBox="1">
            <a:spLocks/>
          </p:cNvSpPr>
          <p:nvPr/>
        </p:nvSpPr>
        <p:spPr bwMode="auto">
          <a:xfrm>
            <a:off x="2819400" y="3962400"/>
            <a:ext cx="6189241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r">
              <a:spcBef>
                <a:spcPts val="0"/>
              </a:spcBef>
              <a:buFontTx/>
              <a:buNone/>
            </a:pPr>
            <a:r>
              <a:rPr lang="ru-RU" sz="2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Подготовили:</a:t>
            </a:r>
          </a:p>
          <a:p>
            <a:pPr marL="0" indent="0" algn="r">
              <a:spcBef>
                <a:spcPts val="0"/>
              </a:spcBef>
              <a:buFontTx/>
              <a:buNone/>
            </a:pPr>
            <a:r>
              <a:rPr lang="ru-RU" sz="2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ru-RU" sz="21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Маева</a:t>
            </a:r>
            <a:r>
              <a:rPr lang="ru-RU" sz="2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Алена Алексеевна </a:t>
            </a:r>
          </a:p>
          <a:p>
            <a:pPr marL="0" indent="0" algn="r">
              <a:spcBef>
                <a:spcPts val="0"/>
              </a:spcBef>
              <a:buFontTx/>
              <a:buNone/>
            </a:pPr>
            <a:r>
              <a:rPr lang="ru-RU" sz="2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инструктор по физической культуре</a:t>
            </a:r>
          </a:p>
          <a:p>
            <a:pPr marL="0" indent="0" algn="r">
              <a:spcBef>
                <a:spcPts val="0"/>
              </a:spcBef>
              <a:buFontTx/>
              <a:buNone/>
            </a:pPr>
            <a:endParaRPr lang="ru-RU" sz="11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spcBef>
                <a:spcPts val="0"/>
              </a:spcBef>
              <a:buNone/>
            </a:pPr>
            <a:r>
              <a:rPr lang="ru-RU" sz="21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Хритова</a:t>
            </a:r>
            <a:r>
              <a:rPr lang="ru-RU" sz="2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Наталия Александровна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ru-RU" sz="2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инструктор по физической культуре</a:t>
            </a:r>
          </a:p>
          <a:p>
            <a:pPr marL="0" indent="0" algn="r">
              <a:spcBef>
                <a:spcPts val="0"/>
              </a:spcBef>
              <a:buFontTx/>
              <a:buNone/>
            </a:pPr>
            <a:endParaRPr lang="ru-RU" sz="2100" b="1" dirty="0">
              <a:solidFill>
                <a:srgbClr val="C75F06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spcBef>
                <a:spcPts val="0"/>
              </a:spcBef>
              <a:buFontTx/>
              <a:buNone/>
            </a:pPr>
            <a:endParaRPr lang="ru-RU" sz="2000" b="1" dirty="0">
              <a:solidFill>
                <a:srgbClr val="C75F06">
                  <a:lumMod val="50000"/>
                </a:srgbClr>
              </a:solidFill>
              <a:cs typeface="Arabic Typesetting" panose="03020402040406030203" pitchFamily="66" charset="-78"/>
            </a:endParaRPr>
          </a:p>
          <a:p>
            <a:endParaRPr lang="ru-RU" sz="800" b="1" dirty="0">
              <a:solidFill>
                <a:srgbClr val="C75F06">
                  <a:lumMod val="50000"/>
                </a:srgbClr>
              </a:solidFill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71663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47800" y="228600"/>
            <a:ext cx="7391400" cy="532453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indent="712788" algn="ctr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План проведения</a:t>
            </a:r>
          </a:p>
          <a:p>
            <a:pPr indent="712788" algn="just"/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1.Актуальность: </a:t>
            </a:r>
            <a:endParaRPr lang="ru-RU" sz="20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712788" algn="just"/>
            <a:endParaRPr lang="ru-RU" sz="2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712788" algn="just"/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1.1.Современные проблемы 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физического воспитания детей дошкольного возраста.</a:t>
            </a:r>
            <a:endParaRPr lang="ru-RU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712788" algn="just"/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1.2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. Возможности 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нестандартного оборудования 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развитии интереса детей  дошкольного возраста к самостоятельной двигательной деятельности.</a:t>
            </a:r>
          </a:p>
          <a:p>
            <a:pPr indent="712788" algn="just"/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2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. Презентация пособий 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для профилактики нарушения осанки и плоскостопия, дыхательной гимнастики, упражнений для глаз, самомассажа, для выполнения общеразвивающих упражнений, для развития мелкой моторики, апробирование нестандартного оборудования участниками.</a:t>
            </a:r>
          </a:p>
          <a:p>
            <a:pPr indent="712788" algn="just"/>
            <a:r>
              <a:rPr lang="ru-RU" sz="2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7" action="ppaction://hlinksldjump"/>
              </a:rPr>
              <a:t>3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7" action="ppaction://hlinksldjump"/>
              </a:rPr>
              <a:t>. Работа </a:t>
            </a:r>
            <a:r>
              <a:rPr lang="ru-RU" sz="2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7" action="ppaction://hlinksldjump"/>
              </a:rPr>
              <a:t>в подгруппах: 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создание нестандартного оборудования 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hlinkClick r:id="rId8" action="ppaction://hlinksldjump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«Шляпы» 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для профилактики нарушения осанки.</a:t>
            </a:r>
          </a:p>
          <a:p>
            <a:pPr indent="712788" algn="just"/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hlinkClick r:id="rId9" action="ppaction://hlinksldjump"/>
              </a:rPr>
              <a:t>4.Рефлексия.</a:t>
            </a:r>
          </a:p>
          <a:p>
            <a:pPr indent="712788" algn="just"/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hlinkClick r:id="rId9" action="ppaction://hlinksldjump"/>
              </a:rPr>
              <a:t> </a:t>
            </a:r>
            <a:endParaRPr lang="ru-RU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4248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72642" y="168443"/>
            <a:ext cx="871895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12788" algn="ctr"/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Ход мастер-класса</a:t>
            </a:r>
          </a:p>
          <a:p>
            <a:pPr algn="just"/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Добрый день, уважаемые родители и коллеги.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Надеемся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что предложенный опыт найдет отражение в педагогической и родительской практике.</a:t>
            </a:r>
            <a:r>
              <a:rPr lang="ru-RU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(Выбор медальонов  </a:t>
            </a:r>
            <a:r>
              <a:rPr lang="ru-RU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определенного цвета (красный и зеленый) по желанию</a:t>
            </a:r>
            <a:r>
              <a:rPr lang="ru-RU" sz="1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.)</a:t>
            </a: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1.1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Уважаемые коллеги и родители, движение для любого из нас – это профилактика разного рода заболеваний и особенно таких, которые связанны с сердечно-сосудистой, дыхательной или нервной системами.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сожалению, с каждым годом увеличивается количество детей, имеющих лишний вес, нарушения опорно-двигательного аппарата (сутулость, вялая осанка, уплощенная стопа), задержку возрастного развития координации движений, быстроты и ловкости. </a:t>
            </a:r>
          </a:p>
          <a:p>
            <a:pPr algn="just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-Как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 думаете, каковы причины?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Скажите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пожалуйста, в какие игры ваши дети играют дома? </a:t>
            </a:r>
            <a:r>
              <a:rPr lang="ru-RU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(высказывания </a:t>
            </a:r>
            <a:r>
              <a:rPr lang="ru-RU" sz="1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участников).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Сегодня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наши дети-дошкольники все больше времени проводят в статическом положении – сидя за гаджетами, что увеличивает нагрузку на определенные группы мышц и вызывает их утомление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Очень часто мы, взрослые, стараемся оградить и уберечь детей от физических усилий: «Не бегай, не прыгай,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 – упадешь!  Посиди, отдохни!», порой, мы уберегаем их даже от здорового соперничества в подвижных играх! </a:t>
            </a:r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чему приводят такие ограничения? Дети начинают испытывать «двигательный дефицит», наступает быстрая утомляемость, затем следуют изменения в стенках сосудов и сердца, у детей ускоряется пульс при нагрузке и, как следствие, – негативная реакция на физическую нагрузку. </a:t>
            </a:r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 происходит при систематических нагрузках? При нагрузках подобных реакций не возникает, они чувствуют себя хорошо, без признаков усталости и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переутомления. Поэтому 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необходимо помнить о том, что главным фактором укрепления здоровья детей и повышения их работоспособности является систематическая физическая нагрузка, адекватная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возрасту.</a:t>
            </a:r>
          </a:p>
          <a:p>
            <a:pPr algn="just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Как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повысить двигательную активность ребенка, что может вызвать желание </a:t>
            </a:r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у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детей самостоятельно двигаться? </a:t>
            </a:r>
          </a:p>
        </p:txBody>
      </p:sp>
      <p:pic>
        <p:nvPicPr>
          <p:cNvPr id="4" name="Рисунок 3" descr="Назад со сплошной заливкой">
            <a:hlinkClick r:id="rId4" action="ppaction://hlinksldjump"/>
            <a:extLst>
              <a:ext uri="{FF2B5EF4-FFF2-40B4-BE49-F238E27FC236}">
                <a16:creationId xmlns:a16="http://schemas.microsoft.com/office/drawing/2014/main" xmlns="" id="{384136B7-9E4D-4437-88CE-D63BF8CF4B7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162800" y="571148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226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97543" y="224971"/>
            <a:ext cx="86155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77913" indent="1588" algn="just"/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85800" y="625081"/>
            <a:ext cx="822729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1.2.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Сегодня мы расскажем вам о возможностях нестандартного оборудования для активизации двигательной деятельности детей. Отметим, что одним из условий удовлетворения естественной биологической потребности детей в движении является правильно  организованная двигательная предметно-развивающая среда.</a:t>
            </a:r>
          </a:p>
          <a:p>
            <a:pPr algn="just"/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наш мастер-класс посвящен раскрытию секретов необязательной траты больших финансовых средств при создании такой среды, и тому, как обычные вещи, которые нас окружают в быту, могут быть использованы с большой пользой для развития детей. </a:t>
            </a:r>
          </a:p>
        </p:txBody>
      </p:sp>
      <p:pic>
        <p:nvPicPr>
          <p:cNvPr id="4" name="Рисунок 3" descr="Назад со сплошной заливкой">
            <a:hlinkClick r:id="rId4" action="ppaction://hlinksldjump"/>
            <a:extLst>
              <a:ext uri="{FF2B5EF4-FFF2-40B4-BE49-F238E27FC236}">
                <a16:creationId xmlns:a16="http://schemas.microsoft.com/office/drawing/2014/main" xmlns="" id="{384136B7-9E4D-4437-88CE-D63BF8CF4B7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162800" y="571148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82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21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00200" y="178988"/>
            <a:ext cx="7302892" cy="65094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Презентация нестандартного оборудования</a:t>
            </a:r>
          </a:p>
          <a:p>
            <a:pPr algn="just"/>
            <a:endParaRPr lang="ru-RU" sz="9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2.1. Показ 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оборудования и способов его использования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1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4" action="ppaction://hlinksldjump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профилактики</a:t>
            </a:r>
            <a:r>
              <a:rPr lang="ru-RU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4" action="ppaction://hlinksldjump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 нарушения осанки</a:t>
            </a:r>
            <a:r>
              <a:rPr lang="ru-RU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плоскостопия, дыхательной гимнастики, упражнений для глаз, самомассажа, для выполнения общеразвивающих упражнений, для развития мелкой моторики</a:t>
            </a:r>
            <a:r>
              <a:rPr lang="ru-RU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(с одновременным апробированием представляемых пособий</a:t>
            </a:r>
            <a:r>
              <a:rPr lang="ru-RU" sz="1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2.2.  </a:t>
            </a:r>
            <a:r>
              <a:rPr lang="ru-RU" sz="1600" b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5" action="ppaction://hlinksldjump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Пособия для выполнения дыхательных упражнений.</a:t>
            </a:r>
            <a:endParaRPr lang="ru-RU" sz="1600" b="1" u="sng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base"/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Техника выполнения упражнений дыхательной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гимнастики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детей:</a:t>
            </a:r>
          </a:p>
          <a:p>
            <a:pPr algn="just" fontAlgn="base"/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воздух набирать через нос</a:t>
            </a:r>
          </a:p>
          <a:p>
            <a:pPr algn="just" fontAlgn="base"/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плечи не поднимать</a:t>
            </a:r>
          </a:p>
          <a:p>
            <a:pPr algn="just" fontAlgn="base"/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выдох должен быть длительным и плавным</a:t>
            </a:r>
          </a:p>
          <a:p>
            <a:pPr indent="14288" algn="just" fontAlgn="base">
              <a:buFontTx/>
              <a:buChar char="-"/>
              <a:tabLst>
                <a:tab pos="82550" algn="l"/>
              </a:tabLst>
            </a:pP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необходимо следить, за тем, чтобы </a:t>
            </a:r>
          </a:p>
          <a:p>
            <a:pPr algn="just" fontAlgn="base">
              <a:tabLst>
                <a:tab pos="82550" algn="l"/>
              </a:tabLst>
            </a:pP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надувались щеки </a:t>
            </a:r>
          </a:p>
          <a:p>
            <a:pPr algn="just" fontAlgn="base">
              <a:tabLst>
                <a:tab pos="82550" algn="l"/>
              </a:tabLst>
            </a:pP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(для начала их можно придерживать руками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 fontAlgn="base">
              <a:tabLst>
                <a:tab pos="82550" algn="l"/>
              </a:tabLst>
            </a:pPr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base">
              <a:tabLst>
                <a:tab pos="82550" algn="l"/>
              </a:tabLst>
            </a:pPr>
            <a:r>
              <a:rPr lang="ru-RU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2.3. </a:t>
            </a:r>
            <a:r>
              <a:rPr lang="ru-RU" sz="1600" b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Пособия для выполнения упражнений для глаз.</a:t>
            </a:r>
            <a:endParaRPr lang="ru-RU" sz="1600" b="1" u="sng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base">
              <a:tabLst>
                <a:tab pos="82550" algn="l"/>
              </a:tabLst>
            </a:pPr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base">
              <a:tabLst>
                <a:tab pos="82550" algn="l"/>
              </a:tabLst>
            </a:pPr>
            <a:r>
              <a:rPr lang="ru-RU" sz="1600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7" action="ppaction://hlinksldjump"/>
              </a:rPr>
              <a:t>2.4. Пособия </a:t>
            </a:r>
            <a:r>
              <a:rPr lang="ru-RU" sz="1600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7" action="ppaction://hlinksldjump"/>
              </a:rPr>
              <a:t>для массажа</a:t>
            </a:r>
            <a:r>
              <a:rPr lang="ru-RU" sz="1600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7" action="ppaction://hlinksldjump"/>
              </a:rPr>
              <a:t>.</a:t>
            </a:r>
            <a:endParaRPr lang="ru-RU" sz="1600" u="sng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base">
              <a:tabLst>
                <a:tab pos="82550" algn="l"/>
              </a:tabLst>
            </a:pPr>
            <a:endParaRPr lang="ru-RU" sz="1600" u="sng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base">
              <a:tabLst>
                <a:tab pos="82550" algn="l"/>
              </a:tabLst>
            </a:pP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8" action="ppaction://hlinksldjump"/>
              </a:rPr>
              <a:t>2.5. </a:t>
            </a:r>
            <a:r>
              <a:rPr lang="ru-RU" sz="1600" b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8" action="ppaction://hlinksldjump"/>
              </a:rPr>
              <a:t>Пособия для развития координации движений, ловкости. </a:t>
            </a:r>
            <a:endParaRPr lang="ru-RU" sz="1600" b="1" u="sng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base">
              <a:tabLst>
                <a:tab pos="82550" algn="l"/>
              </a:tabLst>
            </a:pPr>
            <a:endParaRPr lang="ru-RU" sz="1600" b="1" u="sng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base">
              <a:tabLst>
                <a:tab pos="82550" algn="l"/>
              </a:tabLst>
            </a:pPr>
            <a:r>
              <a:rPr lang="ru-RU" sz="1600" b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9" action="ppaction://hlinksldjump"/>
              </a:rPr>
              <a:t>2.6. Пособия для профилактики плоскостопия:</a:t>
            </a:r>
            <a:r>
              <a:rPr lang="ru-RU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 fontAlgn="base">
              <a:tabLst>
                <a:tab pos="82550" algn="l"/>
              </a:tabLst>
            </a:pPr>
            <a:endParaRPr lang="ru-RU" sz="1600" b="1" u="sng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base">
              <a:tabLst>
                <a:tab pos="82550" algn="l"/>
              </a:tabLst>
            </a:pPr>
            <a:endParaRPr lang="ru-RU" sz="1600" b="1" u="sng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base">
              <a:tabLst>
                <a:tab pos="82550" algn="l"/>
              </a:tabLst>
            </a:pP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5" descr="C:\Users\Оля\Desktop\НА БГИПП по ЗОЖ\DSC08739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47" r="54864"/>
          <a:stretch/>
        </p:blipFill>
        <p:spPr bwMode="auto">
          <a:xfrm>
            <a:off x="7467600" y="2348897"/>
            <a:ext cx="1435491" cy="1801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Назад со сплошной заливкой">
            <a:hlinkClick r:id="rId11" action="ppaction://hlinksldjump"/>
            <a:extLst>
              <a:ext uri="{FF2B5EF4-FFF2-40B4-BE49-F238E27FC236}">
                <a16:creationId xmlns:a16="http://schemas.microsoft.com/office/drawing/2014/main" xmlns="" id="{384136B7-9E4D-4437-88CE-D63BF8CF4B7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162800" y="571148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389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47800" y="228600"/>
            <a:ext cx="7391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828800" y="229743"/>
            <a:ext cx="70104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2.2. </a:t>
            </a:r>
            <a:r>
              <a:rPr lang="ru-RU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Пособия для профилактики нарушения осанки:</a:t>
            </a:r>
          </a:p>
          <a:p>
            <a:pPr algn="just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Техника определения правильного положения спины: </a:t>
            </a:r>
          </a:p>
          <a:p>
            <a:pPr algn="just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-встать к стене, касаясь ее затылком, лопатками, ягодицами, пятками и локтями. </a:t>
            </a:r>
          </a:p>
          <a:p>
            <a:pPr algn="just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-сохраняя принятое положение, сделать шаг вперед, удерживая правильное положение. </a:t>
            </a:r>
          </a:p>
          <a:p>
            <a:pPr algn="just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Осанка считается правильной, если ребенок держит голову прямо, грудная клетка развернута, плечи находятся на одном уровне, живот подтянут, ноги разогнуты в коленных и тазобедренных суставах.</a:t>
            </a:r>
          </a:p>
          <a:p>
            <a:pPr algn="just"/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«Поднос со стаканами» – на плотный картон приклеены пластиковые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стаканчики. Варианты использования:  ребенок  «ставит поднос» на голову и двигается по помещению.</a:t>
            </a:r>
          </a:p>
        </p:txBody>
      </p:sp>
      <p:pic>
        <p:nvPicPr>
          <p:cNvPr id="6" name="Picture 9" descr="C:\Users\Оля\Desktop\НА БГИПП по ЗОЖ\DSC08754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923062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Назад со сплошной заливкой">
            <a:hlinkClick r:id="rId5" action="ppaction://hlinksldjump"/>
            <a:extLst>
              <a:ext uri="{FF2B5EF4-FFF2-40B4-BE49-F238E27FC236}">
                <a16:creationId xmlns:a16="http://schemas.microsoft.com/office/drawing/2014/main" xmlns="" id="{2C900826-24FA-49E8-B737-529BF4C7826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696200" y="536734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687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47800" y="228600"/>
            <a:ext cx="7391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808844" y="1589782"/>
            <a:ext cx="29823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628650" algn="l"/>
              </a:tabLst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«Горячий чай» – кружки, сделанные из цветного картона, сверху прикреплена тонкая бумага (имитация пара). </a:t>
            </a:r>
          </a:p>
          <a:p>
            <a:pPr algn="just">
              <a:tabLst>
                <a:tab pos="628650" algn="l"/>
              </a:tabLst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Вариант использования: ребенок дует на бумагу (остужает чай).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562600" y="4648200"/>
            <a:ext cx="33528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628650" algn="l"/>
              </a:tabLst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«Дракончик» – трубочка, на конце которой полоски цветной гофрированной бумаги.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Вариант использования: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ребенок дует через отверстие трубочки, раздувая гофрированную бумагу.</a:t>
            </a:r>
            <a:r>
              <a:rPr lang="ru-RU" dirty="0"/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743200" y="228600"/>
            <a:ext cx="5913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628650" algn="l"/>
              </a:tabLst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«Футбол» – коробка, имитирующая футбольное поле, теннисный шарик, соломки для коктейля. Вариант использования: дети сидят  напротив друг друга,  через соломку дуют  на теннисный шарик в ворота.</a:t>
            </a:r>
          </a:p>
        </p:txBody>
      </p:sp>
      <p:pic>
        <p:nvPicPr>
          <p:cNvPr id="6" name="Picture 4" descr="C:\Users\Оля\Desktop\НА БГИПП по ЗОЖ\DSC0872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61" r="41926"/>
          <a:stretch/>
        </p:blipFill>
        <p:spPr bwMode="auto">
          <a:xfrm>
            <a:off x="453758" y="140252"/>
            <a:ext cx="2209800" cy="2392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C:\Users\Оля\Desktop\НА БГИПП по ЗОЖ\DSC08752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338"/>
          <a:stretch/>
        </p:blipFill>
        <p:spPr bwMode="auto">
          <a:xfrm>
            <a:off x="2133600" y="4234852"/>
            <a:ext cx="1952390" cy="2496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945D118D-7A47-4AFC-B74F-1278A9E5096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4482" y="1672381"/>
            <a:ext cx="2860918" cy="2143125"/>
          </a:xfrm>
          <a:prstGeom prst="rect">
            <a:avLst/>
          </a:prstGeom>
        </p:spPr>
      </p:pic>
      <p:pic>
        <p:nvPicPr>
          <p:cNvPr id="8" name="Рисунок 7" descr="Назад со сплошной заливкой">
            <a:hlinkClick r:id="rId7" action="ppaction://hlinksldjump"/>
            <a:extLst>
              <a:ext uri="{FF2B5EF4-FFF2-40B4-BE49-F238E27FC236}">
                <a16:creationId xmlns:a16="http://schemas.microsoft.com/office/drawing/2014/main" xmlns="" id="{5292D63E-B9F7-4F15-B02A-5EBD3149CE4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391509" y="502572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01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47800" y="228600"/>
            <a:ext cx="7391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828800" y="229743"/>
            <a:ext cx="7010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2.3. </a:t>
            </a:r>
            <a:r>
              <a:rPr lang="ru-RU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Пособия для выполнения упражнений для глаз.</a:t>
            </a:r>
          </a:p>
          <a:p>
            <a:pPr algn="just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Транспорт» – на палочках приклеены картинки разного вида транспорта. Вариант использования: ребенок держит палочку на вытянутой руке на уровне глаз и медленно двигает её вправо-влево, вверх-вниз (машина едет), следя за ней взглядом, не поворачивая головы.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057400" y="3461604"/>
            <a:ext cx="6553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3663" indent="-11113" algn="just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«Веселые человечки» – капсулы от киндер-сюрприза с изображением эмоций, одеты на палочку. Вариант использования: аналогично упражнению «Транспорт».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6B6F7775-9FC9-4CEE-9781-8DF45946E4F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707278"/>
            <a:ext cx="1315745" cy="175432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E935AC6F-5562-4090-B33B-19554A3BEC9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4572000"/>
            <a:ext cx="1340450" cy="1787266"/>
          </a:xfrm>
          <a:prstGeom prst="rect">
            <a:avLst/>
          </a:prstGeom>
        </p:spPr>
      </p:pic>
      <p:pic>
        <p:nvPicPr>
          <p:cNvPr id="6" name="Рисунок 5" descr="Назад со сплошной заливкой">
            <a:hlinkClick r:id="rId6" action="ppaction://hlinksldjump"/>
            <a:extLst>
              <a:ext uri="{FF2B5EF4-FFF2-40B4-BE49-F238E27FC236}">
                <a16:creationId xmlns:a16="http://schemas.microsoft.com/office/drawing/2014/main" xmlns="" id="{95477324-0524-4316-B34B-F6DADA78F13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114800" y="515072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217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47800" y="228600"/>
            <a:ext cx="7391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581400" y="246413"/>
            <a:ext cx="54102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2.4. </a:t>
            </a:r>
            <a:r>
              <a:rPr lang="ru-RU" sz="2000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Пособия для массажа.</a:t>
            </a:r>
          </a:p>
          <a:p>
            <a:pPr algn="just"/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«Массажные перчатки» – обычные перчатки с нашитыми на них бусинами, пуговицами. Вариант использования: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ребенок надевает перчатки себе на руки и круговыми движениями по направлению снизу-вверх массирует кожу. Можно выполнять данное упражнение друг другу в парах.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65300" y="2971800"/>
            <a:ext cx="50292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«Эспандер»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две резинки скреплены между собой с нанизанными капсулами от киндер сюрприза, с правого и левого конца резинок закреплены пластмассовые треугольники для того, чтобы было удобно держать «Эспандер». </a:t>
            </a:r>
          </a:p>
          <a:p>
            <a:pPr algn="just"/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Вариант использования: используется при выполнении общеразвивающих упражнений в старшем дошкольном  возрасте, при массаже шеи, головы, верхнего плечевого пояса, спины, груди, ног.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3095095C-6F0F-40A2-A145-436C3F032B02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26024" y="2761974"/>
            <a:ext cx="1771650" cy="3937000"/>
          </a:xfrm>
          <a:prstGeom prst="rect">
            <a:avLst/>
          </a:prstGeom>
        </p:spPr>
      </p:pic>
      <p:pic>
        <p:nvPicPr>
          <p:cNvPr id="6" name="Рисунок 5" descr="Назад со сплошной заливкой">
            <a:hlinkClick r:id="rId5" action="ppaction://hlinksldjump"/>
            <a:extLst>
              <a:ext uri="{FF2B5EF4-FFF2-40B4-BE49-F238E27FC236}">
                <a16:creationId xmlns:a16="http://schemas.microsoft.com/office/drawing/2014/main" xmlns="" id="{384136B7-9E4D-4437-88CE-D63BF8CF4B7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286000" y="16002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509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47800" y="228600"/>
            <a:ext cx="7391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752600" y="246413"/>
            <a:ext cx="72390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2.5. </a:t>
            </a:r>
            <a:r>
              <a:rPr lang="ru-RU" sz="2000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Пособия для развития координации движений, ловкости. </a:t>
            </a:r>
          </a:p>
          <a:p>
            <a:pPr algn="just"/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«Веселые штанишки» – сшитые из цветной ткани большого размера шорты и прикреплены к обручу (обруч – это пояс). Вариант использования: используется в играх соревновательного характера, ребенок встает в обруч, продевая ноги в штанины шорт и по сигналу бежит до ориентира.</a:t>
            </a:r>
          </a:p>
          <a:p>
            <a:pPr algn="just"/>
            <a:endParaRPr lang="ru-RU" sz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«Змейка»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резинка с нанизанными на нее капсулами от киндер-сюрприза. Вариант использования: короткую «змейку» можно использовать как пособия для выполнения общеразвивающих упражнений, длину «змейку можно использовать для  выполнения основных движений: прыжков, лазания, перешагивания и т.д.</a:t>
            </a:r>
          </a:p>
        </p:txBody>
      </p:sp>
      <p:pic>
        <p:nvPicPr>
          <p:cNvPr id="4" name="Picture 3" descr="C:\Users\Оля\Desktop\НА БГИПП по ЗОЖ\DSC08723.JPG"/>
          <p:cNvPicPr>
            <a:picLocks noGrp="1" noChangeAspect="1" noChangeArrowheads="1"/>
          </p:cNvPicPr>
          <p:nvPr>
            <p:ph sz="half" idx="4294967295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938"/>
          <a:stretch/>
        </p:blipFill>
        <p:spPr bwMode="auto">
          <a:xfrm>
            <a:off x="5867400" y="4138901"/>
            <a:ext cx="2667000" cy="2529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Оля\Desktop\НА БГИПП по ЗОЖ\DSC0872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317" y="4229769"/>
            <a:ext cx="3158183" cy="2411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Назад со сплошной заливкой">
            <a:hlinkClick r:id="rId6" action="ppaction://hlinksldjump"/>
            <a:extLst>
              <a:ext uri="{FF2B5EF4-FFF2-40B4-BE49-F238E27FC236}">
                <a16:creationId xmlns:a16="http://schemas.microsoft.com/office/drawing/2014/main" xmlns="" id="{384136B7-9E4D-4437-88CE-D63BF8CF4B7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57200" y="6096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030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47800" y="228600"/>
            <a:ext cx="7391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752600" y="246413"/>
            <a:ext cx="7239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2.6. </a:t>
            </a:r>
            <a:r>
              <a:rPr lang="ru-RU" sz="2000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Пособия для профилактики плоскостопия: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«Дорожки» – куски линолеума, на которых закреплены различные материалы для обеспечения ребристой поверхности (крышки, пробки, бусины, колпачки, пуговицы, шнуры разной толщины, детали конструктора и прочий бросовый материал). Вариант использования: спокойная ходьба по дорожке, сохраняя равновесие, плечи расправлены, голову не опускать.</a:t>
            </a:r>
          </a:p>
          <a:p>
            <a:pPr algn="just"/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D82D506A-BE74-4117-B2D2-92A1518DEA8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2779770"/>
            <a:ext cx="1915909" cy="255454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DF30AE54-1204-4B3D-8EF9-823D130E5244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12218" y="2635304"/>
            <a:ext cx="1789327" cy="3976283"/>
          </a:xfrm>
          <a:prstGeom prst="rect">
            <a:avLst/>
          </a:prstGeom>
        </p:spPr>
      </p:pic>
      <p:pic>
        <p:nvPicPr>
          <p:cNvPr id="4" name="Рисунок 3" descr="Назад со сплошной заливкой">
            <a:hlinkClick r:id="rId6" action="ppaction://hlinksldjump"/>
            <a:extLst>
              <a:ext uri="{FF2B5EF4-FFF2-40B4-BE49-F238E27FC236}">
                <a16:creationId xmlns:a16="http://schemas.microsoft.com/office/drawing/2014/main" xmlns="" id="{0132BDCA-1F66-45E8-AE65-741A83EC919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775134" y="535872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185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625"/>
                    </a14:imgEffect>
                    <a14:imgEffect>
                      <a14:saturation sat="85000"/>
                    </a14:imgEffect>
                    <a14:imgEffect>
                      <a14:brightnessContrast bright="40000" contrast="2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82288" y="196504"/>
            <a:ext cx="6675912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Общественное и семейное воспитание, пути их взаимодействия как объект пристального внимания ученых и практиков в истории дошкольной педагогики известны еще со второй половины XIX века, когда первая общественно-педагогическая организация (Санкт-Петербургское Педагогическое Собрание) начала курировать деятельность Временной комиссии детских садов.</a:t>
            </a:r>
          </a:p>
          <a:p>
            <a:pPr algn="just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На значимость взаимосвязи общественного и семейного воспитания указывает и федеральный государственный образовательный стандарт дошкольного образования: необходимость поддержки родителей в воспитании детей, охране и укреплении их здоровья, взаимодействия с ними по вопросам образования и воспитания ребенка </a:t>
            </a:r>
          </a:p>
          <a:p>
            <a:pPr algn="just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вовлечения их в образовательную </a:t>
            </a:r>
          </a:p>
          <a:p>
            <a:pPr algn="just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деятельность.</a:t>
            </a:r>
          </a:p>
        </p:txBody>
      </p:sp>
      <p:pic>
        <p:nvPicPr>
          <p:cNvPr id="4" name="Picture 5" descr="C:\Users\19\Desktop\ОЛЬГА НИКОЛАЕВНА\ДЕТСКИЙ САД\ФОТО ПЕДАГОГОВ\IMG_00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54" y="4495800"/>
            <a:ext cx="1442949" cy="1992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 descr="C:\Users\19\Desktop\ОЛЬГА НИКОЛАЕВНА\ДЕТСКИЙ САД\ФОТО ПЕДАГОГОВ\IMG_001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54" y="1600200"/>
            <a:ext cx="1493810" cy="1991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399" y="4953000"/>
            <a:ext cx="2412101" cy="1811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7836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62000" y="228600"/>
            <a:ext cx="79502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Работа в подгруппах.</a:t>
            </a:r>
          </a:p>
          <a:p>
            <a:pPr indent="812800" algn="just"/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Предлагаем вам попробовать самим изготовить нетрадиционное оборудование для профилактики нарушения осанки </a:t>
            </a: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«Шляпы».</a:t>
            </a:r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812800" algn="just"/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начале нашей встречи вы выбрали медальоны  определенного цвета. Те, кто выбрал медальон зеленого цвета, будут делать «Шляпы» из капсул от киндер-сюрприза, кто выбрал медальон красного цвета, будут делать «Шляпы» из картона. </a:t>
            </a:r>
          </a:p>
        </p:txBody>
      </p:sp>
      <p:pic>
        <p:nvPicPr>
          <p:cNvPr id="12" name="Picture 4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124200"/>
            <a:ext cx="3733800" cy="289560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4" name="Рисунок 3" descr="Назад со сплошной заливкой">
            <a:hlinkClick r:id="rId6" action="ppaction://hlinksldjump"/>
            <a:extLst>
              <a:ext uri="{FF2B5EF4-FFF2-40B4-BE49-F238E27FC236}">
                <a16:creationId xmlns:a16="http://schemas.microsoft.com/office/drawing/2014/main" xmlns="" id="{384136B7-9E4D-4437-88CE-D63BF8CF4B7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162800" y="571148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77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06400" y="228600"/>
            <a:ext cx="83058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588" algn="just"/>
            <a:r>
              <a:rPr lang="ru-RU" sz="2000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Алгоритм выполнения шляпы из картона:</a:t>
            </a:r>
          </a:p>
          <a:p>
            <a:pPr indent="1588" algn="just"/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Нарезать полоски из цветного картона разной длины и ширины.</a:t>
            </a:r>
          </a:p>
          <a:p>
            <a:pPr indent="1588" algn="just"/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Из полоски картона сделать ободок (основу) по окружности головы ребенка.</a:t>
            </a:r>
          </a:p>
          <a:p>
            <a:pPr indent="1588" algn="just"/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Выбрать фасон шляпы (из предложенных) и скрепить 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1588" algn="just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полоски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картона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степлером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соответственно образцу.</a:t>
            </a:r>
          </a:p>
          <a:p>
            <a:pPr indent="1588" algn="just"/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Прикрепить их к основе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степлером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или клеем.</a:t>
            </a:r>
          </a:p>
          <a:p>
            <a:pPr indent="1588" algn="just"/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5. Украсить шляпу декором.</a:t>
            </a:r>
          </a:p>
          <a:p>
            <a:pPr indent="1588" algn="just"/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1588" algn="just"/>
            <a:r>
              <a:rPr lang="ru-RU" sz="2000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Алгоритм выполнения шляпы из капсул от киндер-сюрприза:</a:t>
            </a:r>
          </a:p>
          <a:p>
            <a:pPr indent="1588" algn="just"/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Взять капсулу и ровно по центру проделать шилом отверстие с обеих сторон (и так во всех 14 штуках).</a:t>
            </a:r>
          </a:p>
          <a:p>
            <a:pPr indent="1588" algn="just"/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Продеть через отверстия в капсулах шпагат, соединяя их между собой.</a:t>
            </a:r>
          </a:p>
          <a:p>
            <a:pPr indent="1588" algn="just"/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Концы шпагата связать между собой, получится ободок.</a:t>
            </a:r>
          </a:p>
          <a:p>
            <a:pPr indent="1588" algn="just"/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Украсить шляпу декором.</a:t>
            </a:r>
          </a:p>
        </p:txBody>
      </p:sp>
      <p:pic>
        <p:nvPicPr>
          <p:cNvPr id="4" name="Picture 2" descr="C:\Users\Оля\Desktop\НА БГИПП по ЗОЖ\DSC0870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300" y="5105400"/>
            <a:ext cx="1931793" cy="1448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Назад со сплошной заливкой">
            <a:hlinkClick r:id="rId5" action="ppaction://hlinksldjump"/>
            <a:extLst>
              <a:ext uri="{FF2B5EF4-FFF2-40B4-BE49-F238E27FC236}">
                <a16:creationId xmlns:a16="http://schemas.microsoft.com/office/drawing/2014/main" xmlns="" id="{196688B7-B2C5-40DE-AD82-877876B3936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352800" y="5257800"/>
            <a:ext cx="914400" cy="914400"/>
          </a:xfrm>
          <a:prstGeom prst="rect">
            <a:avLst/>
          </a:prstGeom>
        </p:spPr>
      </p:pic>
      <p:pic>
        <p:nvPicPr>
          <p:cNvPr id="6" name="Picture 7" descr="C:\Users\Оля\Desktop\НА БГИПП по ЗОЖ\DSC08748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864"/>
          <a:stretch/>
        </p:blipFill>
        <p:spPr bwMode="auto">
          <a:xfrm>
            <a:off x="7336701" y="1371600"/>
            <a:ext cx="1352429" cy="1922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:\Users\Оля\Desktop\НА БГИПП по ЗОЖ\DSC08746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07"/>
          <a:stretch/>
        </p:blipFill>
        <p:spPr bwMode="auto">
          <a:xfrm>
            <a:off x="7090349" y="4267200"/>
            <a:ext cx="1845132" cy="2369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6129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21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905000" y="228600"/>
            <a:ext cx="680720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окончании работы предлагаются продемонстрировать результаты работы.</a:t>
            </a:r>
          </a:p>
          <a:p>
            <a:pPr algn="just"/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Рефлексия. </a:t>
            </a:r>
          </a:p>
          <a:p>
            <a:pPr algn="just"/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Каждому участнику предлагается оценить мастер-класс: опустить медальон в импровизированный «портфель», если опыт был; если опыт вызывает сомнение – в «корзину».</a:t>
            </a:r>
          </a:p>
          <a:p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Спасибо большое за вашу активную работу!</a:t>
            </a: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Предлагаем буклеты с описанием игрового оборудования, о котором мы рассказали сегодня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Наши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усилия должны быть направлены на объединение родительского 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педагогического коллективов, на придание «открытости» нашему образовательному процессу, на предоставление им возможности не только видеть и знать, как живут и развиваются их дети, но и возможности быть активными участниками мероприятий, 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не пассивными зрителями </a:t>
            </a:r>
          </a:p>
          <a:p>
            <a:pPr algn="just"/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4631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21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52601" y="533400"/>
            <a:ext cx="70104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903288" algn="just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сегодняшний день проблема вовлечения родителей в образовательный процесс дошкольного учреждения по-прежнему остается одной из самых актуальных проблем. </a:t>
            </a:r>
          </a:p>
          <a:p>
            <a:pPr indent="903288" algn="just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практике мы сталкиваемся с тем, что традиционные формы взаимодействия с родителями не всегда эффективны – не все  родители активны, зачастую занимают позицию «наблюдателя», что затрудняет  получение обратной связи.</a:t>
            </a:r>
          </a:p>
          <a:p>
            <a:pPr indent="903288" algn="just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Опыт нашей работы показал, что активизация родителей возможна через интерактивные формы взаимодействия, так как в них родители являются не пассивными слушателями, а активными участниками образовательного процесса.</a:t>
            </a:r>
          </a:p>
          <a:p>
            <a:pPr indent="903288" algn="just"/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Интерактив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взаимодействие посредством диалога, облеченное в конкретную форму (конкурс, программа, мастер-класс и т.д.).</a:t>
            </a:r>
          </a:p>
        </p:txBody>
      </p:sp>
    </p:spTree>
    <p:extLst>
      <p:ext uri="{BB962C8B-B14F-4D97-AF65-F5344CB8AC3E}">
        <p14:creationId xmlns:p14="http://schemas.microsoft.com/office/powerpoint/2010/main" val="950930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21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52601" y="228600"/>
            <a:ext cx="701040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903288" algn="just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Содержанием взаимодействия в таких диалоговых мероприятиях является коллективное обсуждение и рассуждение, аргументация выводов. </a:t>
            </a:r>
          </a:p>
          <a:p>
            <a:pPr indent="903288" algn="just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Ценность такого подхода в обеспечении обратной связи, повышении уровня активности участников и стимулировании их к сотрудничеству.</a:t>
            </a:r>
          </a:p>
          <a:p>
            <a:pPr indent="903288" algn="just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Мастер-класс – это форма передачи опыта и познания нового посредством активной деятельности участников, решающих поставленную перед ними единую задачу. </a:t>
            </a:r>
          </a:p>
          <a:p>
            <a:pPr indent="903288" algn="just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снижения порога тревожности родителей, оказания практической и теоретической помощи педагогам и родителям в выработке единых подходов к воспитанию детей, установления доверительных отношений между педагогами детского сада и родителями воспитанников, формирования умений и навыков практической работы с детьми мы практикуем проведение совместных мастер-классов и считаем такую интерактивную форму взаимодействия эффективной.</a:t>
            </a:r>
          </a:p>
        </p:txBody>
      </p:sp>
    </p:spTree>
    <p:extLst>
      <p:ext uri="{BB962C8B-B14F-4D97-AF65-F5344CB8AC3E}">
        <p14:creationId xmlns:p14="http://schemas.microsoft.com/office/powerpoint/2010/main" val="2482700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58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Rectangle 26"/>
          <p:cNvSpPr/>
          <p:nvPr/>
        </p:nvSpPr>
        <p:spPr>
          <a:xfrm>
            <a:off x="2514601" y="4800600"/>
            <a:ext cx="6650180" cy="2057400"/>
          </a:xfrm>
          <a:prstGeom prst="rect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711200" algn="just"/>
            <a:r>
              <a:rPr lang="ru-RU" sz="19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Современные дети, в связи с высокой занятостью своих родителей, большую часть времени проводят в детском саду. </a:t>
            </a:r>
          </a:p>
          <a:p>
            <a:pPr indent="711200" algn="just"/>
            <a:r>
              <a:rPr lang="ru-RU" sz="19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Родителям же, несмотря на их заинтересованность  в сохранении здоровья ребенка, все же не всегда удается грамотно решить многие вопросы и возникающие проблемы. </a:t>
            </a:r>
          </a:p>
        </p:txBody>
      </p:sp>
    </p:spTree>
    <p:extLst>
      <p:ext uri="{BB962C8B-B14F-4D97-AF65-F5344CB8AC3E}">
        <p14:creationId xmlns:p14="http://schemas.microsoft.com/office/powerpoint/2010/main" val="694106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21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727" y="457200"/>
            <a:ext cx="700347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903288" algn="just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ошибемся, если скажем, что каждый родитель мечтает, чтобы его ребенок был здоровым, умным, добрым и ни для кого не секрет, что основной компонент данных качеств – здоровье. </a:t>
            </a:r>
          </a:p>
          <a:p>
            <a:pPr indent="903288" algn="just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Однако, зачастую в выходные дни, во время отпусков, да и вечерами – многие родители предпочитают отдых за просмотром компьютера или телевизора, забывая о духовной близости «родитель-ребенок» и часто дети предоставлены самим себе. </a:t>
            </a:r>
          </a:p>
          <a:p>
            <a:pPr indent="903288" algn="just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ведь именно в семье закладываются основы здоровья, воспитывается интерес к двигательной активности, склонности к конкретным видам спорта. </a:t>
            </a:r>
          </a:p>
          <a:p>
            <a:pPr indent="903288" algn="just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 к сожалению, опрос семей воспитанников показывает, что в домашних условиях отработанная               в детском саду система не всегда поддерживается. </a:t>
            </a:r>
          </a:p>
          <a:p>
            <a:pPr indent="903288" algn="just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Поэтому наша задача – оказать помощь семье            в сохранении и укреплении физического и психического здоровья ребенка.</a:t>
            </a:r>
          </a:p>
        </p:txBody>
      </p:sp>
    </p:spTree>
    <p:extLst>
      <p:ext uri="{BB962C8B-B14F-4D97-AF65-F5344CB8AC3E}">
        <p14:creationId xmlns:p14="http://schemas.microsoft.com/office/powerpoint/2010/main" val="4220006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09601" y="381000"/>
            <a:ext cx="7848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903288" algn="just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Мы считаем, что использование мастер-класса как интерактивной формы взаимодействия позволяет и педагогам, и родителям в комфортной, непринужденной обстановке получить новые знания и умения, принять участие в  обсуждении общей проблемы, задать вопрос и получить на него ответ, высказать свои предположения по решению обсуждаемой проблемы, а в целом способствует решению задачи ФГОС ДО – непосредственному вовлечению родителей в образовательную деятельность и созданию единого образовательного пространства.</a:t>
            </a:r>
          </a:p>
        </p:txBody>
      </p:sp>
      <p:pic>
        <p:nvPicPr>
          <p:cNvPr id="6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6749" y="4404249"/>
            <a:ext cx="3210623" cy="2125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4B23E94-43E5-46B8-A776-A5A8AFD3EB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429" y="3429000"/>
            <a:ext cx="3295571" cy="2471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920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625"/>
                    </a14:imgEffect>
                    <a14:imgEffect>
                      <a14:saturation sat="85000"/>
                    </a14:imgEffect>
                    <a14:imgEffect>
                      <a14:brightnessContrast bright="40000" contrast="2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32138" y="122464"/>
            <a:ext cx="5338336" cy="2147207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en-US" altLang="ko-KR" sz="2000" dirty="0">
              <a:solidFill>
                <a:srgbClr val="002060"/>
              </a:solidFill>
              <a:latin typeface="18"/>
              <a:ea typeface="굴림" pitchFamily="34" charset="-127"/>
            </a:endParaRPr>
          </a:p>
          <a:p>
            <a:pPr>
              <a:lnSpc>
                <a:spcPct val="80000"/>
              </a:lnSpc>
            </a:pPr>
            <a:endParaRPr lang="en-US" sz="2000" dirty="0">
              <a:solidFill>
                <a:srgbClr val="002060"/>
              </a:solidFill>
              <a:latin typeface="18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97114" y="152400"/>
            <a:ext cx="8382000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Совместный мастер-класс для педагогов и родителей </a:t>
            </a:r>
          </a:p>
          <a:p>
            <a:pPr algn="just"/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«Способы активизации двигательной деятельности </a:t>
            </a:r>
          </a:p>
          <a:p>
            <a:pPr algn="ctr"/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детей старшего дошкольного возраста </a:t>
            </a:r>
          </a:p>
          <a:p>
            <a:pPr algn="ctr"/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 помощью нестандартного оборудования»</a:t>
            </a:r>
          </a:p>
          <a:p>
            <a:pPr algn="ctr"/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1258888" algn="just"/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создание условий для развития взаимодействия педагогов и родителей и оказание им помощи в привлечении детей к двигательной деятельности посредством использования нестандартного оборудования.</a:t>
            </a:r>
          </a:p>
          <a:p>
            <a:pPr indent="1258888" algn="just"/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indent="1258888" algn="just"/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1.Создать атмосферу взаимопонимания и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взаимоподдержки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педагогов и родителей при проведении мастер-класса.</a:t>
            </a:r>
          </a:p>
          <a:p>
            <a:pPr indent="1258888" algn="just"/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2.Представить опыт работы по использованию нестандартного оборудования для активизации двигательной деятельности детей.</a:t>
            </a:r>
          </a:p>
          <a:p>
            <a:pPr indent="1258888" algn="just"/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3.Создать нетрадиционное оборудование для профилактики нарушения осанки «Шляпы».</a:t>
            </a:r>
          </a:p>
          <a:p>
            <a:pPr indent="1258888" algn="just"/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5.Провести рефлексию.</a:t>
            </a:r>
          </a:p>
          <a:p>
            <a:pPr indent="1258888" algn="just"/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Участники мастер-класса: </a:t>
            </a:r>
          </a:p>
          <a:p>
            <a:pPr indent="1258888" algn="just"/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-педагоги разных возрастных групп, </a:t>
            </a:r>
          </a:p>
          <a:p>
            <a:pPr indent="1258888" algn="just"/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-родители.</a:t>
            </a:r>
          </a:p>
        </p:txBody>
      </p:sp>
    </p:spTree>
    <p:extLst>
      <p:ext uri="{BB962C8B-B14F-4D97-AF65-F5344CB8AC3E}">
        <p14:creationId xmlns:p14="http://schemas.microsoft.com/office/powerpoint/2010/main" val="222488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33400" y="228600"/>
            <a:ext cx="83058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808038" algn="just"/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Оборудование: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дорожки для профилактики нарушения плоскостопия с разной поверхностью; шляпы из картона; пластиковые стаканы, приклеенные к подносу, выполненному из картона; пособия для выполнения дыхательной гимнастики: футбол, горячий чай, дракончики. </a:t>
            </a:r>
          </a:p>
          <a:p>
            <a:pPr indent="808038" algn="just"/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808038" algn="just"/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Пособия для развития мелкой моторики: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зрительные ориентиры (транспорт, весёлые человечки);  перчатки с нашитыми на них пуговицами; картон цветной, ножницы,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степлер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со скобами; капсулы от киндер-сюрприза; шпагат; резинка; шило; два пластиковых кольца.</a:t>
            </a:r>
          </a:p>
          <a:p>
            <a:pPr indent="808038" algn="just"/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808038" algn="just"/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Ожидаемые результаты:</a:t>
            </a:r>
          </a:p>
          <a:p>
            <a:pPr marL="1341438" algn="just"/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1.Родители и педагоги эффективно взаимодействуют друг с другом в ходе мастер-класса.</a:t>
            </a:r>
          </a:p>
          <a:p>
            <a:pPr marL="1341438" algn="just"/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2.Участники мастер-класса проявляют интерес к представляемому опыту:  вступают в диалог, делятся своим опытом, охотно апробируют нестандартное оборудование.</a:t>
            </a:r>
          </a:p>
          <a:p>
            <a:pPr marL="1341438" algn="just"/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3.Создадут нетрадиционное оборудование для профилактики нарушения осанки и предложат варианты его использования в самостоятельной двигательной деятельности детей.</a:t>
            </a:r>
          </a:p>
          <a:p>
            <a:pPr marL="1341438" algn="just"/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4.Примут активное участие в оценке мастер-класса.</a:t>
            </a:r>
          </a:p>
        </p:txBody>
      </p:sp>
    </p:spTree>
    <p:extLst>
      <p:ext uri="{BB962C8B-B14F-4D97-AF65-F5344CB8AC3E}">
        <p14:creationId xmlns:p14="http://schemas.microsoft.com/office/powerpoint/2010/main" val="199473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Custom 58">
      <a:dk1>
        <a:sysClr val="windowText" lastClr="000000"/>
      </a:dk1>
      <a:lt1>
        <a:sysClr val="window" lastClr="FFFFFF"/>
      </a:lt1>
      <a:dk2>
        <a:srgbClr val="595959"/>
      </a:dk2>
      <a:lt2>
        <a:srgbClr val="EEECE1"/>
      </a:lt2>
      <a:accent1>
        <a:srgbClr val="C4420E"/>
      </a:accent1>
      <a:accent2>
        <a:srgbClr val="EF5414"/>
      </a:accent2>
      <a:accent3>
        <a:srgbClr val="F48C1A"/>
      </a:accent3>
      <a:accent4>
        <a:srgbClr val="FACF32"/>
      </a:accent4>
      <a:accent5>
        <a:srgbClr val="FA9500"/>
      </a:accent5>
      <a:accent6>
        <a:srgbClr val="FACC6D"/>
      </a:accent6>
      <a:hlink>
        <a:srgbClr val="FFE3A3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Другая 0">
      <a:dk1>
        <a:srgbClr val="262626"/>
      </a:dk1>
      <a:lt1>
        <a:srgbClr val="FFFFFF"/>
      </a:lt1>
      <a:dk2>
        <a:srgbClr val="4E4E4E"/>
      </a:dk2>
      <a:lt2>
        <a:srgbClr val="FFFFFF"/>
      </a:lt2>
      <a:accent1>
        <a:srgbClr val="FCB6D1"/>
      </a:accent1>
      <a:accent2>
        <a:srgbClr val="F7699C"/>
      </a:accent2>
      <a:accent3>
        <a:srgbClr val="FF0066"/>
      </a:accent3>
      <a:accent4>
        <a:srgbClr val="613319"/>
      </a:accent4>
      <a:accent5>
        <a:srgbClr val="FCB6D1"/>
      </a:accent5>
      <a:accent6>
        <a:srgbClr val="F7699C"/>
      </a:accent6>
      <a:hlink>
        <a:srgbClr val="FF0066"/>
      </a:hlink>
      <a:folHlink>
        <a:srgbClr val="B8B8B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powerpoint-template">
  <a:themeElements>
    <a:clrScheme name="powerpoint-template-24 9">
      <a:dk1>
        <a:srgbClr val="4D4D4D"/>
      </a:dk1>
      <a:lt1>
        <a:srgbClr val="FFFFFF"/>
      </a:lt1>
      <a:dk2>
        <a:srgbClr val="4D4D4D"/>
      </a:dk2>
      <a:lt2>
        <a:srgbClr val="C75F06"/>
      </a:lt2>
      <a:accent1>
        <a:srgbClr val="E07D06"/>
      </a:accent1>
      <a:accent2>
        <a:srgbClr val="E5930D"/>
      </a:accent2>
      <a:accent3>
        <a:srgbClr val="FFFFFF"/>
      </a:accent3>
      <a:accent4>
        <a:srgbClr val="404040"/>
      </a:accent4>
      <a:accent5>
        <a:srgbClr val="EDBFAA"/>
      </a:accent5>
      <a:accent6>
        <a:srgbClr val="CF850B"/>
      </a:accent6>
      <a:hlink>
        <a:srgbClr val="F99F1B"/>
      </a:hlink>
      <a:folHlink>
        <a:srgbClr val="DDDDDD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B92D14"/>
        </a:lt2>
        <a:accent1>
          <a:srgbClr val="D34E13"/>
        </a:accent1>
        <a:accent2>
          <a:srgbClr val="DC9009"/>
        </a:accent2>
        <a:accent3>
          <a:srgbClr val="FFFFFF"/>
        </a:accent3>
        <a:accent4>
          <a:srgbClr val="404040"/>
        </a:accent4>
        <a:accent5>
          <a:srgbClr val="E6B2AA"/>
        </a:accent5>
        <a:accent6>
          <a:srgbClr val="C78207"/>
        </a:accent6>
        <a:hlink>
          <a:srgbClr val="EEC63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AE6310"/>
        </a:lt2>
        <a:accent1>
          <a:srgbClr val="E79613"/>
        </a:accent1>
        <a:accent2>
          <a:srgbClr val="E1720D"/>
        </a:accent2>
        <a:accent3>
          <a:srgbClr val="FFFFFF"/>
        </a:accent3>
        <a:accent4>
          <a:srgbClr val="404040"/>
        </a:accent4>
        <a:accent5>
          <a:srgbClr val="F1C9AA"/>
        </a:accent5>
        <a:accent6>
          <a:srgbClr val="CC670B"/>
        </a:accent6>
        <a:hlink>
          <a:srgbClr val="C6470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C75F06"/>
        </a:lt2>
        <a:accent1>
          <a:srgbClr val="E07D06"/>
        </a:accent1>
        <a:accent2>
          <a:srgbClr val="F2A016"/>
        </a:accent2>
        <a:accent3>
          <a:srgbClr val="FFFFFF"/>
        </a:accent3>
        <a:accent4>
          <a:srgbClr val="404040"/>
        </a:accent4>
        <a:accent5>
          <a:srgbClr val="EDBFAA"/>
        </a:accent5>
        <a:accent6>
          <a:srgbClr val="DB9113"/>
        </a:accent6>
        <a:hlink>
          <a:srgbClr val="F7C91C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CE5C16"/>
        </a:lt2>
        <a:accent1>
          <a:srgbClr val="E3852B"/>
        </a:accent1>
        <a:accent2>
          <a:srgbClr val="E79235"/>
        </a:accent2>
        <a:accent3>
          <a:srgbClr val="FFFFFF"/>
        </a:accent3>
        <a:accent4>
          <a:srgbClr val="404040"/>
        </a:accent4>
        <a:accent5>
          <a:srgbClr val="EFC2AC"/>
        </a:accent5>
        <a:accent6>
          <a:srgbClr val="D1842F"/>
        </a:accent6>
        <a:hlink>
          <a:srgbClr val="F09E38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BD5D16"/>
        </a:lt2>
        <a:accent1>
          <a:srgbClr val="ED5B10"/>
        </a:accent1>
        <a:accent2>
          <a:srgbClr val="F5A526"/>
        </a:accent2>
        <a:accent3>
          <a:srgbClr val="FFFFFF"/>
        </a:accent3>
        <a:accent4>
          <a:srgbClr val="404040"/>
        </a:accent4>
        <a:accent5>
          <a:srgbClr val="F4B5AA"/>
        </a:accent5>
        <a:accent6>
          <a:srgbClr val="DE9521"/>
        </a:accent6>
        <a:hlink>
          <a:srgbClr val="FABD4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B33617"/>
        </a:lt2>
        <a:accent1>
          <a:srgbClr val="DC6900"/>
        </a:accent1>
        <a:accent2>
          <a:srgbClr val="ED9500"/>
        </a:accent2>
        <a:accent3>
          <a:srgbClr val="FFFFFF"/>
        </a:accent3>
        <a:accent4>
          <a:srgbClr val="404040"/>
        </a:accent4>
        <a:accent5>
          <a:srgbClr val="EBB9AA"/>
        </a:accent5>
        <a:accent6>
          <a:srgbClr val="D78700"/>
        </a:accent6>
        <a:hlink>
          <a:srgbClr val="F8BE1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FE3902"/>
        </a:lt2>
        <a:accent1>
          <a:srgbClr val="FF6B03"/>
        </a:accent1>
        <a:accent2>
          <a:srgbClr val="FF8308"/>
        </a:accent2>
        <a:accent3>
          <a:srgbClr val="FFFFFF"/>
        </a:accent3>
        <a:accent4>
          <a:srgbClr val="404040"/>
        </a:accent4>
        <a:accent5>
          <a:srgbClr val="FFBAAA"/>
        </a:accent5>
        <a:accent6>
          <a:srgbClr val="E77606"/>
        </a:accent6>
        <a:hlink>
          <a:srgbClr val="FFA90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C75F06"/>
        </a:lt2>
        <a:accent1>
          <a:srgbClr val="E07D06"/>
        </a:accent1>
        <a:accent2>
          <a:srgbClr val="E5930D"/>
        </a:accent2>
        <a:accent3>
          <a:srgbClr val="FFFFFF"/>
        </a:accent3>
        <a:accent4>
          <a:srgbClr val="404040"/>
        </a:accent4>
        <a:accent5>
          <a:srgbClr val="EDBFAA"/>
        </a:accent5>
        <a:accent6>
          <a:srgbClr val="CF850B"/>
        </a:accent6>
        <a:hlink>
          <a:srgbClr val="F99F1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DD6705"/>
        </a:lt2>
        <a:accent1>
          <a:srgbClr val="EB8B09"/>
        </a:accent1>
        <a:accent2>
          <a:srgbClr val="F5A437"/>
        </a:accent2>
        <a:accent3>
          <a:srgbClr val="FFFFFF"/>
        </a:accent3>
        <a:accent4>
          <a:srgbClr val="404040"/>
        </a:accent4>
        <a:accent5>
          <a:srgbClr val="F3C4AA"/>
        </a:accent5>
        <a:accent6>
          <a:srgbClr val="DE9431"/>
        </a:accent6>
        <a:hlink>
          <a:srgbClr val="FAB55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DD6705"/>
        </a:lt2>
        <a:accent1>
          <a:srgbClr val="EB8B09"/>
        </a:accent1>
        <a:accent2>
          <a:srgbClr val="F7B635"/>
        </a:accent2>
        <a:accent3>
          <a:srgbClr val="FFFFFF"/>
        </a:accent3>
        <a:accent4>
          <a:srgbClr val="404040"/>
        </a:accent4>
        <a:accent5>
          <a:srgbClr val="F3C4AA"/>
        </a:accent5>
        <a:accent6>
          <a:srgbClr val="E0A52F"/>
        </a:accent6>
        <a:hlink>
          <a:srgbClr val="FFC72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DD6705"/>
        </a:lt2>
        <a:accent1>
          <a:srgbClr val="EB8B09"/>
        </a:accent1>
        <a:accent2>
          <a:srgbClr val="F7B635"/>
        </a:accent2>
        <a:accent3>
          <a:srgbClr val="FFFFFF"/>
        </a:accent3>
        <a:accent4>
          <a:srgbClr val="404040"/>
        </a:accent4>
        <a:accent5>
          <a:srgbClr val="F3C4AA"/>
        </a:accent5>
        <a:accent6>
          <a:srgbClr val="E0A52F"/>
        </a:accent6>
        <a:hlink>
          <a:srgbClr val="3736C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DD6705"/>
        </a:lt2>
        <a:accent1>
          <a:srgbClr val="EB8B09"/>
        </a:accent1>
        <a:accent2>
          <a:srgbClr val="DE0C0C"/>
        </a:accent2>
        <a:accent3>
          <a:srgbClr val="FFFFFF"/>
        </a:accent3>
        <a:accent4>
          <a:srgbClr val="404040"/>
        </a:accent4>
        <a:accent5>
          <a:srgbClr val="F3C4AA"/>
        </a:accent5>
        <a:accent6>
          <a:srgbClr val="C90A0A"/>
        </a:accent6>
        <a:hlink>
          <a:srgbClr val="3736C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5_Office Theme">
  <a:themeElements>
    <a:clrScheme name="Другая 0">
      <a:dk1>
        <a:srgbClr val="262626"/>
      </a:dk1>
      <a:lt1>
        <a:srgbClr val="FFFFFF"/>
      </a:lt1>
      <a:dk2>
        <a:srgbClr val="4E4E4E"/>
      </a:dk2>
      <a:lt2>
        <a:srgbClr val="E8E8E8"/>
      </a:lt2>
      <a:accent1>
        <a:srgbClr val="69423B"/>
      </a:accent1>
      <a:accent2>
        <a:srgbClr val="00B0F0"/>
      </a:accent2>
      <a:accent3>
        <a:srgbClr val="E6688F"/>
      </a:accent3>
      <a:accent4>
        <a:srgbClr val="A6D86E"/>
      </a:accent4>
      <a:accent5>
        <a:srgbClr val="69423B"/>
      </a:accent5>
      <a:accent6>
        <a:srgbClr val="00B0F0"/>
      </a:accent6>
      <a:hlink>
        <a:srgbClr val="E6688F"/>
      </a:hlink>
      <a:folHlink>
        <a:srgbClr val="B8B8B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1983</TotalTime>
  <Words>2167</Words>
  <Application>Microsoft Office PowerPoint</Application>
  <PresentationFormat>Экран (4:3)</PresentationFormat>
  <Paragraphs>151</Paragraphs>
  <Slides>22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1_Office Theme</vt:lpstr>
      <vt:lpstr>2_Office Theme</vt:lpstr>
      <vt:lpstr>powerpoint-template</vt:lpstr>
      <vt:lpstr>5_Office Theme</vt:lpstr>
      <vt:lpstr>МБДОУ детский сад комбинированного вида № 19 г. Ангарск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19</cp:lastModifiedBy>
  <cp:revision>259</cp:revision>
  <dcterms:created xsi:type="dcterms:W3CDTF">2012-04-26T17:06:14Z</dcterms:created>
  <dcterms:modified xsi:type="dcterms:W3CDTF">2022-10-12T05:13:56Z</dcterms:modified>
</cp:coreProperties>
</file>