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1" r:id="rId2"/>
    <p:sldId id="258" r:id="rId3"/>
    <p:sldId id="259" r:id="rId4"/>
    <p:sldId id="260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slide" Target="slide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5" Type="http://schemas.openxmlformats.org/officeDocument/2006/relationships/slide" Target="slide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85647" y="2276872"/>
            <a:ext cx="6768752" cy="1512168"/>
          </a:xfrm>
          <a:prstGeom prst="rect">
            <a:avLst/>
          </a:prstGeom>
        </p:spPr>
        <p:txBody>
          <a:bodyPr vert="horz" lIns="45720" tIns="0" rIns="45720" bIns="0" anchor="t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 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дошкольного возраста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1600" y="4797152"/>
            <a:ext cx="7120408" cy="1008112"/>
          </a:xfrm>
          <a:prstGeom prst="rect">
            <a:avLst/>
          </a:prstGeom>
        </p:spPr>
        <p:txBody>
          <a:bodyPr vert="horz" lIns="45720" tIns="0" rIns="45720" bIns="0" anchor="t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Подготовил: </a:t>
            </a: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</a:p>
          <a:p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Маева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Алена Алексеевна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560" y="620688"/>
            <a:ext cx="6768752" cy="612068"/>
          </a:xfrm>
          <a:prstGeom prst="rect">
            <a:avLst/>
          </a:prstGeom>
        </p:spPr>
        <p:txBody>
          <a:bodyPr vert="horz" lIns="45720" tIns="0" rIns="45720" bIns="0" anchor="t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детский сад 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комбинированного вида № 19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16303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движения —</a:t>
            </a:r>
            <a:r>
              <a:rPr lang="ru-RU" sz="27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это жизненно необходимые движения, </a:t>
            </a: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которыми </a:t>
            </a:r>
            <a:r>
              <a:rPr lang="ru-RU" sz="27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пользуется </a:t>
            </a: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093180"/>
            <a:ext cx="3168352" cy="1992004"/>
          </a:xfrm>
          <a:ln>
            <a:solidFill>
              <a:schemeClr val="bg2">
                <a:lumMod val="25000"/>
              </a:schemeClr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Ациклические-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характеризуются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сложной координацией движений, сосредоточенностью и волевым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усилием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3568" y="5157192"/>
            <a:ext cx="1440160" cy="72008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-Прыжки</a:t>
            </a:r>
            <a:endParaRPr lang="ru-RU" sz="20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-Метание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56312" y="5085184"/>
            <a:ext cx="3799728" cy="108012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7030A0"/>
                </a:solidFill>
                <a:hlinkClick r:id="rId4" action="ppaction://hlinksldjump"/>
              </a:rPr>
              <a:t>-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Ходьба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-Бег</a:t>
            </a:r>
            <a:endParaRPr lang="ru-RU" sz="20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-Ползание</a:t>
            </a:r>
            <a:endParaRPr lang="ru-RU" sz="20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-Лазание</a:t>
            </a:r>
            <a:endParaRPr lang="ru-RU" sz="20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51532">
            <a:off x="4896219" y="2118441"/>
            <a:ext cx="1050669" cy="1240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35696" y="1844824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Виды движения: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4102">
            <a:off x="1945799" y="2189372"/>
            <a:ext cx="1071116" cy="109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Текст 2"/>
          <p:cNvSpPr txBox="1">
            <a:spLocks/>
          </p:cNvSpPr>
          <p:nvPr/>
        </p:nvSpPr>
        <p:spPr>
          <a:xfrm>
            <a:off x="3851920" y="3068960"/>
            <a:ext cx="4176464" cy="1944216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25000"/>
              </a:schemeClr>
            </a:solidFill>
            <a:prstDash val="solid"/>
          </a:ln>
          <a:effectLst/>
        </p:spPr>
        <p:txBody>
          <a:bodyPr vert="horz" anchor="ctr">
            <a:no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1800" b="1" kern="1200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Циклические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движения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которых наблюдается повторяемость одних и тех же фаз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строгой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последовательности, способствующие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более обильному кровоснабжению мышц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4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92696"/>
            <a:ext cx="3422483" cy="432047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Ходьба</a:t>
            </a:r>
            <a:endParaRPr lang="ru-RU" sz="3200" dirty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203848" y="2060848"/>
            <a:ext cx="4608512" cy="324036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-корпус </a:t>
            </a:r>
            <a:r>
              <a:rPr lang="ru-RU" sz="24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располагается </a:t>
            </a:r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прямо;</a:t>
            </a:r>
          </a:p>
          <a:p>
            <a:pPr algn="just"/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-голова </a:t>
            </a:r>
            <a:r>
              <a:rPr lang="ru-RU" sz="24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– прямо и </a:t>
            </a:r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ровно</a:t>
            </a:r>
          </a:p>
          <a:p>
            <a:pPr algn="just"/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- взгляд </a:t>
            </a:r>
            <a:r>
              <a:rPr lang="ru-RU" sz="24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направлен </a:t>
            </a:r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вперед </a:t>
            </a:r>
          </a:p>
          <a:p>
            <a:pPr algn="just"/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-плечи </a:t>
            </a:r>
            <a:r>
              <a:rPr lang="ru-RU" sz="24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расправлены, немного отведены назад и </a:t>
            </a:r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вниз</a:t>
            </a:r>
          </a:p>
          <a:p>
            <a:pPr algn="just"/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 -живот </a:t>
            </a:r>
            <a:r>
              <a:rPr lang="ru-RU" sz="24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подобран </a:t>
            </a:r>
            <a:endParaRPr lang="ru-RU" sz="24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-наблюдается </a:t>
            </a:r>
            <a:r>
              <a:rPr lang="ru-RU" sz="24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согласованность </a:t>
            </a:r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               в </a:t>
            </a:r>
            <a:r>
              <a:rPr lang="ru-RU" sz="24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работе рук и </a:t>
            </a:r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ног </a:t>
            </a:r>
            <a:endParaRPr lang="ru-RU" sz="2400" b="1" dirty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2699792" cy="344964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</p:pic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 flipH="1">
            <a:off x="3347864" y="5805264"/>
            <a:ext cx="7920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98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342248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Бег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764704"/>
            <a:ext cx="7416824" cy="30243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Техника бега: </a:t>
            </a:r>
            <a:r>
              <a:rPr lang="ru-RU" sz="24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туловище бегущего чуть наклонено вперед, голова и туловище держатся на одной линии, причем не поднимаются, толчковая нога, которая соприкасается с землей, должна ставиться на внешнюю сторону носковой части стопы, в момент отталкивания полностью выпрямляется. Маховая нога‚ которая уже оттолкнулась от земли, сгибается в коленном суставе, бедро движется вперед вверх, достигает наибольшей высоты в момент толчка другой ногой. Руки согнуты в локтях, двигаются в едином темпе с ногами, скрестно, пальцы полусогнуты, кисти напряжены.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07763"/>
            <a:ext cx="2880320" cy="294187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</p:pic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6732240" y="54452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88640"/>
            <a:ext cx="4320480" cy="792088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Ползанье, </a:t>
            </a:r>
            <a:r>
              <a:rPr lang="ru-RU" b="1" dirty="0" err="1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пролезание</a:t>
            </a:r>
            <a:r>
              <a:rPr lang="ru-RU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подлезание</a:t>
            </a:r>
            <a:endParaRPr lang="ru-RU" dirty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1520" y="1844824"/>
            <a:ext cx="7632848" cy="45365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b="1" i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Ползание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 осуществляется при </a:t>
            </a:r>
            <a:endParaRPr lang="ru-RU" sz="22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опоре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на руки и ноги; </a:t>
            </a: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позволяет ребенку </a:t>
            </a:r>
            <a:endParaRPr lang="ru-RU" sz="22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разгрузить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позвоночник</a:t>
            </a:r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5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err="1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b="1" i="1" dirty="0" err="1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одлезанию</a:t>
            </a:r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под веревочку, дугу, не касаясь руками пола. </a:t>
            </a:r>
            <a:endParaRPr lang="ru-RU" sz="22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движение можно выполнять двумя способами: головой вперед, а также правым или левым боком</a:t>
            </a:r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500" b="1" dirty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i="1" dirty="0" err="1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Перелезанию</a:t>
            </a:r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через бревно или гимнастическую скамейку. </a:t>
            </a:r>
            <a:endParaRPr lang="ru-RU" sz="22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выполнения этого упражнения </a:t>
            </a:r>
            <a:endParaRPr lang="ru-RU" sz="22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обучают ложиться на пособие </a:t>
            </a:r>
            <a:endParaRPr lang="ru-RU" sz="22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животом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и, </a:t>
            </a:r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держась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руками, </a:t>
            </a:r>
            <a:endParaRPr lang="ru-RU" sz="22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перенести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ноги поочередно </a:t>
            </a:r>
            <a:endParaRPr lang="ru-RU" sz="22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одновременно, </a:t>
            </a: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поставив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их на пол. </a:t>
            </a:r>
            <a:endParaRPr lang="ru-RU" sz="22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этого следует встать </a:t>
            </a:r>
            <a:endParaRPr lang="ru-RU" sz="2200" b="1" dirty="0" smtClean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выпрямиться</a:t>
            </a:r>
            <a:r>
              <a:rPr lang="ru-RU" sz="22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 descr="http://iknigi.net/books_files/online_html/113173/i_014.png"/>
          <p:cNvPicPr>
            <a:picLocks noGrp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0"/>
            <a:ext cx="2915816" cy="1728192"/>
          </a:xfrm>
          <a:prstGeom prst="rect">
            <a:avLst/>
          </a:prstGeom>
          <a:solidFill>
            <a:srgbClr val="92D050"/>
          </a:solidFill>
          <a:ln>
            <a:noFill/>
          </a:ln>
        </p:spPr>
      </p:pic>
      <p:pic>
        <p:nvPicPr>
          <p:cNvPr id="5122" name="Picture 2" descr="C:\Users\Ekaterina\Desktop\images (1)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24744"/>
            <a:ext cx="2999548" cy="1823470"/>
          </a:xfrm>
          <a:prstGeom prst="rect">
            <a:avLst/>
          </a:prstGeom>
          <a:solidFill>
            <a:srgbClr val="92D050"/>
          </a:solidFill>
          <a:extLst/>
        </p:spPr>
      </p:pic>
      <p:pic>
        <p:nvPicPr>
          <p:cNvPr id="5124" name="Picture 4" descr="C:\Users\Ekaterina\Desktop\Sport_dvizhs-2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21088"/>
            <a:ext cx="4320480" cy="2204864"/>
          </a:xfrm>
          <a:prstGeom prst="rect">
            <a:avLst/>
          </a:prstGeom>
          <a:solidFill>
            <a:srgbClr val="92D050"/>
          </a:solidFill>
          <a:extLst/>
        </p:spPr>
      </p:pic>
      <p:sp>
        <p:nvSpPr>
          <p:cNvPr id="3" name="Стрелка влево 2">
            <a:hlinkClick r:id="rId5" action="ppaction://hlinksldjump"/>
          </p:cNvPr>
          <p:cNvSpPr/>
          <p:nvPr/>
        </p:nvSpPr>
        <p:spPr>
          <a:xfrm>
            <a:off x="3563888" y="54452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7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16632"/>
            <a:ext cx="3422483" cy="59867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Лазание</a:t>
            </a:r>
            <a:endParaRPr lang="ru-RU" sz="2800" dirty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547664" y="782101"/>
            <a:ext cx="5065712" cy="165618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Захватить </a:t>
            </a:r>
            <a:r>
              <a:rPr lang="ru-RU" sz="24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рейку руками (большой палец снизу, остальные сверху), </a:t>
            </a:r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2400" b="1" dirty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поставить на рейку ноги (серединой стопы</a:t>
            </a:r>
            <a:r>
              <a:rPr lang="ru-RU" sz="2400" b="1" dirty="0" smtClean="0">
                <a:solidFill>
                  <a:srgbClr val="4E843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4E84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 descr="http://iknigi.net/books_files/online_html/113173/i_015.png"/>
          <p:cNvPicPr>
            <a:picLocks noGrp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3168352" cy="3786860"/>
          </a:xfrm>
          <a:prstGeom prst="rect">
            <a:avLst/>
          </a:prstGeom>
          <a:solidFill>
            <a:srgbClr val="92D050"/>
          </a:solidFill>
          <a:ln>
            <a:noFill/>
          </a:ln>
        </p:spPr>
      </p:pic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6660232" y="5229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68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422483" cy="48204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Прыжки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608384" y="4869160"/>
            <a:ext cx="5616624" cy="15841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-подготовительная фаза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принятие исходного положения или выполнение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разбега</a:t>
            </a:r>
          </a:p>
          <a:p>
            <a:pPr algn="just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-основная 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отталкивание и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полет</a:t>
            </a:r>
          </a:p>
          <a:p>
            <a:pPr algn="just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-заключительная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приземление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4680520" cy="1800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5" name="Picture 7" descr="C:\Users\Ekaterina\Desktop\images (5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9E9"/>
              </a:clrFrom>
              <a:clrTo>
                <a:srgbClr val="E9E9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4021160" cy="1584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xtLst/>
        </p:spPr>
      </p:pic>
      <p:pic>
        <p:nvPicPr>
          <p:cNvPr id="6" name="Picture 3" descr="C:\Users\Ekaterina\Desktop\uprazhneniya_so_skakalko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2664296" cy="1584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xtLst/>
        </p:spPr>
      </p:pic>
      <p:sp>
        <p:nvSpPr>
          <p:cNvPr id="3" name="Стрелка влево 2">
            <a:hlinkClick r:id="rId5" action="ppaction://hlinksldjump"/>
          </p:cNvPr>
          <p:cNvSpPr/>
          <p:nvPr/>
        </p:nvSpPr>
        <p:spPr>
          <a:xfrm>
            <a:off x="6876256" y="616530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2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76672"/>
            <a:ext cx="3422483" cy="51226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Метание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iknigi.net/books_files/online_html/113173/i_011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1993261" cy="1518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pic>
        <p:nvPicPr>
          <p:cNvPr id="6" name="Рисунок 5" descr="http://iknigi.net/books_files/online_html/113173/i_012.pn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901691"/>
            <a:ext cx="3867207" cy="16081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pic>
        <p:nvPicPr>
          <p:cNvPr id="7" name="Рисунок 6" descr="http://iknigi.net/books_files/online_html/113173/i_013.pn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97" y="4860739"/>
            <a:ext cx="3867207" cy="16490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sp>
        <p:nvSpPr>
          <p:cNvPr id="8" name="Текст 3"/>
          <p:cNvSpPr>
            <a:spLocks noGrp="1"/>
          </p:cNvSpPr>
          <p:nvPr>
            <p:ph type="body" idx="2"/>
          </p:nvPr>
        </p:nvSpPr>
        <p:spPr>
          <a:xfrm>
            <a:off x="660267" y="1909339"/>
            <a:ext cx="7020273" cy="2951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1 - подготовительная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заключается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принятии исходного положения перед замахом, выполнении замаха, разбеге в метаниях с разбега. Подготовительная фаза создает благоприятные условия для выполнения броска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Основная фаза заключается в выполнении броска. В момент броска снаряду (предмету) передается определенное усилие, которое обеспечивает скорость и дальность полета. Бросок следует выполнять по дугообразной траектории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Заключительная фаза направлена на погашение усилия, затраченного на бросок и удержание равновесия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Ekaterina\Desktop\kartin01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19327" cy="15121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17812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337</TotalTime>
  <Words>330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Times New Roman</vt:lpstr>
      <vt:lpstr>Trebuchet MS</vt:lpstr>
      <vt:lpstr>Wingdings</vt:lpstr>
      <vt:lpstr>Wingdings 2</vt:lpstr>
      <vt:lpstr>Изящная</vt:lpstr>
      <vt:lpstr>Презентация PowerPoint</vt:lpstr>
      <vt:lpstr>Основные движения — это жизненно необходимые движения,  которыми пользуется ребенок</vt:lpstr>
      <vt:lpstr>Ходьба</vt:lpstr>
      <vt:lpstr>Бег </vt:lpstr>
      <vt:lpstr>Ползанье, пролезание, подлезание</vt:lpstr>
      <vt:lpstr>Лазание</vt:lpstr>
      <vt:lpstr>Прыжки</vt:lpstr>
      <vt:lpstr>Метание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виды движений в ДОУ.</dc:title>
  <dc:creator>Ekaterina</dc:creator>
  <cp:lastModifiedBy>User</cp:lastModifiedBy>
  <cp:revision>27</cp:revision>
  <dcterms:created xsi:type="dcterms:W3CDTF">2017-10-29T05:29:45Z</dcterms:created>
  <dcterms:modified xsi:type="dcterms:W3CDTF">2022-10-12T04:38:17Z</dcterms:modified>
</cp:coreProperties>
</file>