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4382BF-AEE8-4C0F-919F-BA4A202274BB}" type="datetimeFigureOut">
              <a:rPr lang="ru-RU" smtClean="0"/>
              <a:t>19.03.2023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331517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4382BF-AEE8-4C0F-919F-BA4A202274BB}" type="datetimeFigureOut">
              <a:rPr lang="ru-RU" smtClean="0"/>
              <a:t>19.03.2023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351910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4382BF-AEE8-4C0F-919F-BA4A202274BB}" type="datetimeFigureOut">
              <a:rPr lang="ru-RU" smtClean="0"/>
              <a:t>19.03.2023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200508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4382BF-AEE8-4C0F-919F-BA4A202274BB}" type="datetimeFigureOut">
              <a:rPr lang="ru-RU" smtClean="0"/>
              <a:t>19.03.2023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62702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4382BF-AEE8-4C0F-919F-BA4A202274BB}" type="datetimeFigureOut">
              <a:rPr lang="ru-RU" smtClean="0"/>
              <a:t>19.03.2023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100217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4382BF-AEE8-4C0F-919F-BA4A202274BB}" type="datetimeFigureOut">
              <a:rPr lang="ru-RU" smtClean="0"/>
              <a:t>19.03.2023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280011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4382BF-AEE8-4C0F-919F-BA4A202274BB}" type="datetimeFigureOut">
              <a:rPr lang="ru-RU" smtClean="0"/>
              <a:t>19.03.2023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255408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4382BF-AEE8-4C0F-919F-BA4A202274BB}" type="datetimeFigureOut">
              <a:rPr lang="ru-RU" smtClean="0"/>
              <a:t>19.03.2023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129319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4382BF-AEE8-4C0F-919F-BA4A202274BB}" type="datetimeFigureOut">
              <a:rPr lang="ru-RU" smtClean="0"/>
              <a:t>19.03.2023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168472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4382BF-AEE8-4C0F-919F-BA4A202274BB}" type="datetimeFigureOut">
              <a:rPr lang="ru-RU" smtClean="0"/>
              <a:t>19.03.2023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162656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4382BF-AEE8-4C0F-919F-BA4A202274BB}" type="datetimeFigureOut">
              <a:rPr lang="ru-RU" smtClean="0"/>
              <a:t>19.03.2023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C4479D-5EB3-47FD-BE32-B1702E648FFF}" type="slidenum">
              <a:rPr lang="ru-RU" smtClean="0"/>
              <a:t>‹#›</a:t>
            </a:fld>
            <a:endParaRPr lang="ru-RU"/>
          </a:p>
        </p:txBody>
      </p:sp>
    </p:spTree>
    <p:extLst>
      <p:ext uri="{BB962C8B-B14F-4D97-AF65-F5344CB8AC3E}">
        <p14:creationId xmlns:p14="http://schemas.microsoft.com/office/powerpoint/2010/main" val="44315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382BF-AEE8-4C0F-919F-BA4A202274BB}" type="datetimeFigureOut">
              <a:rPr lang="ru-RU" smtClean="0"/>
              <a:t>19.03.2023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4479D-5EB3-47FD-BE32-B1702E648FFF}" type="slidenum">
              <a:rPr lang="ru-RU" smtClean="0"/>
              <a:t>‹#›</a:t>
            </a:fld>
            <a:endParaRPr lang="ru-RU"/>
          </a:p>
        </p:txBody>
      </p:sp>
    </p:spTree>
    <p:extLst>
      <p:ext uri="{BB962C8B-B14F-4D97-AF65-F5344CB8AC3E}">
        <p14:creationId xmlns:p14="http://schemas.microsoft.com/office/powerpoint/2010/main" val="198453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0o66SDTxOr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7717"/>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ctrTitle"/>
          </p:nvPr>
        </p:nvSpPr>
        <p:spPr>
          <a:xfrm>
            <a:off x="1331640" y="692696"/>
            <a:ext cx="7520880" cy="1224136"/>
          </a:xfrm>
        </p:spPr>
        <p:txBody>
          <a:bodyPr>
            <a:normAutofit fontScale="90000"/>
          </a:bodyPr>
          <a:lstStyle/>
          <a:p>
            <a:r>
              <a:rPr lang="ru-RU" b="1" dirty="0" smtClean="0">
                <a:solidFill>
                  <a:schemeClr val="tx2">
                    <a:lumMod val="50000"/>
                  </a:schemeClr>
                </a:solidFill>
                <a:latin typeface="Times New Roman" panose="02020603050405020304" pitchFamily="18" charset="0"/>
                <a:cs typeface="Times New Roman" panose="02020603050405020304" pitchFamily="18" charset="0"/>
              </a:rPr>
              <a:t>Образовательное событие</a:t>
            </a:r>
            <a:br>
              <a:rPr lang="ru-RU" b="1" dirty="0" smtClean="0">
                <a:solidFill>
                  <a:schemeClr val="tx2">
                    <a:lumMod val="50000"/>
                  </a:schemeClr>
                </a:solidFill>
                <a:latin typeface="Times New Roman" panose="02020603050405020304" pitchFamily="18" charset="0"/>
                <a:cs typeface="Times New Roman" panose="02020603050405020304" pitchFamily="18" charset="0"/>
              </a:rPr>
            </a:br>
            <a:r>
              <a:rPr lang="ru-RU" b="1" dirty="0" smtClean="0">
                <a:solidFill>
                  <a:schemeClr val="tx2">
                    <a:lumMod val="50000"/>
                  </a:schemeClr>
                </a:solidFill>
                <a:latin typeface="Times New Roman" panose="02020603050405020304" pitchFamily="18" charset="0"/>
                <a:cs typeface="Times New Roman" panose="02020603050405020304" pitchFamily="18" charset="0"/>
              </a:rPr>
              <a:t>«Что такое минералы»</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3635896" y="3421664"/>
            <a:ext cx="5436096" cy="1447496"/>
          </a:xfrm>
        </p:spPr>
        <p:txBody>
          <a:bodyPr>
            <a:normAutofit fontScale="92500" lnSpcReduction="10000"/>
          </a:bodyPr>
          <a:lstStyle/>
          <a:p>
            <a:r>
              <a:rPr lang="ru-RU" dirty="0" smtClean="0">
                <a:solidFill>
                  <a:schemeClr val="tx2">
                    <a:lumMod val="50000"/>
                  </a:schemeClr>
                </a:solidFill>
                <a:latin typeface="Times New Roman" panose="02020603050405020304" pitchFamily="18" charset="0"/>
                <a:cs typeface="Times New Roman" panose="02020603050405020304" pitchFamily="18" charset="0"/>
              </a:rPr>
              <a:t>Подготовил и провел: воспитатель МБДОУ № 19</a:t>
            </a:r>
          </a:p>
          <a:p>
            <a:r>
              <a:rPr lang="ru-RU" dirty="0" err="1" smtClean="0">
                <a:solidFill>
                  <a:schemeClr val="tx2">
                    <a:lumMod val="50000"/>
                  </a:schemeClr>
                </a:solidFill>
                <a:latin typeface="Times New Roman" panose="02020603050405020304" pitchFamily="18" charset="0"/>
                <a:cs typeface="Times New Roman" panose="02020603050405020304" pitchFamily="18" charset="0"/>
              </a:rPr>
              <a:t>Хоптяная</a:t>
            </a:r>
            <a:r>
              <a:rPr lang="ru-RU" dirty="0" smtClean="0">
                <a:solidFill>
                  <a:schemeClr val="tx2">
                    <a:lumMod val="50000"/>
                  </a:schemeClr>
                </a:solidFill>
                <a:latin typeface="Times New Roman" panose="02020603050405020304" pitchFamily="18" charset="0"/>
                <a:cs typeface="Times New Roman" panose="02020603050405020304" pitchFamily="18" charset="0"/>
              </a:rPr>
              <a:t> Галина Николаевна</a:t>
            </a:r>
            <a:endParaRPr lang="ru-RU"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825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Развивающая предметно-пространственная среда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347864" y="1600200"/>
            <a:ext cx="5338936" cy="4525963"/>
          </a:xfrm>
        </p:spPr>
        <p:txBody>
          <a:bodyPr/>
          <a:lstStyle/>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Математический центр</a:t>
            </a:r>
          </a:p>
          <a:p>
            <a:pPr marL="0" indent="0">
              <a:buNone/>
            </a:pPr>
            <a:r>
              <a:rPr lang="ru-RU" sz="2000" dirty="0" smtClean="0">
                <a:solidFill>
                  <a:srgbClr val="002060"/>
                </a:solidFill>
                <a:latin typeface="Times New Roman" panose="02020603050405020304" pitchFamily="18" charset="0"/>
                <a:cs typeface="Times New Roman" panose="02020603050405020304" pitchFamily="18" charset="0"/>
              </a:rPr>
              <a:t>Например: в правом верхнем углу раскрась изумруд;  дорисуй столько жемчужин, сколько ты видишь на образце; в бусах из рубина  10 бусин, найди их и раскрась.</a:t>
            </a:r>
          </a:p>
        </p:txBody>
      </p:sp>
      <p:pic>
        <p:nvPicPr>
          <p:cNvPr id="6146" name="Picture 2" descr="C:\Users\Галина\Desktop\IMG_20230317_15081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107" b="6422"/>
          <a:stretch/>
        </p:blipFill>
        <p:spPr bwMode="auto">
          <a:xfrm>
            <a:off x="3457760" y="3511500"/>
            <a:ext cx="5686240" cy="334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762"/>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Развивающая предметно-пространственная среда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347864" y="1600200"/>
            <a:ext cx="5338936" cy="4525963"/>
          </a:xfrm>
        </p:spPr>
        <p:txBody>
          <a:bodyPr/>
          <a:lstStyle/>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Центр изобразительного искусства: </a:t>
            </a:r>
            <a:r>
              <a:rPr lang="ru-RU" sz="2000" dirty="0" smtClean="0">
                <a:solidFill>
                  <a:srgbClr val="002060"/>
                </a:solidFill>
                <a:latin typeface="Times New Roman" panose="02020603050405020304" pitchFamily="18" charset="0"/>
                <a:cs typeface="Times New Roman" panose="02020603050405020304" pitchFamily="18" charset="0"/>
              </a:rPr>
              <a:t>Например: раскраски с разными видами минералов.</a:t>
            </a:r>
          </a:p>
        </p:txBody>
      </p:sp>
      <p:pic>
        <p:nvPicPr>
          <p:cNvPr id="7170" name="Picture 2" descr="C:\Users\Галина\Desktop\IMG_20230317_1819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838"/>
          <a:stretch/>
        </p:blipFill>
        <p:spPr bwMode="auto">
          <a:xfrm>
            <a:off x="3596534" y="2636912"/>
            <a:ext cx="5535488" cy="2995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758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Развивающая предметно-пространственная среда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563888" y="1600200"/>
            <a:ext cx="5122912" cy="4525963"/>
          </a:xfrm>
        </p:spPr>
        <p:txBody>
          <a:bodyPr/>
          <a:lstStyle/>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Центр науки и естествознания:</a:t>
            </a:r>
          </a:p>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Например: лупы, разные минералы, тряпочки для полировки камней, контейнеры для экспериментирования с водой (тонет-не тонет), энциклопедия. </a:t>
            </a:r>
          </a:p>
        </p:txBody>
      </p:sp>
      <p:pic>
        <p:nvPicPr>
          <p:cNvPr id="8194" name="Picture 2" descr="C:\Users\Галина\Desktop\IMG_20230317_1819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32924" y="2026426"/>
            <a:ext cx="4909199" cy="3681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155"/>
          <a:stretch/>
        </p:blipFill>
        <p:spPr bwMode="auto">
          <a:xfrm>
            <a:off x="3923928" y="3367900"/>
            <a:ext cx="4824536" cy="333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36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Развивающая предметно-пространственная среда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563888" y="1600200"/>
            <a:ext cx="5122912" cy="4525963"/>
          </a:xfrm>
        </p:spPr>
        <p:txBody>
          <a:bodyPr/>
          <a:lstStyle/>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Выставочный зал</a:t>
            </a:r>
          </a:p>
        </p:txBody>
      </p:sp>
      <p:pic>
        <p:nvPicPr>
          <p:cNvPr id="10242" name="Picture 2" descr="C:\Users\Галина\Desktop\IMG_20230316_164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266694"/>
            <a:ext cx="5508104" cy="41310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521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Галина\Desktop\IMG_20230316_164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37649"/>
            <a:ext cx="3672408" cy="4896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C:\Users\Галина\Desktop\IMG_20230317_1751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368"/>
          <a:stretch/>
        </p:blipFill>
        <p:spPr bwMode="auto">
          <a:xfrm>
            <a:off x="4211960" y="250793"/>
            <a:ext cx="4714354" cy="2674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C:\Users\Галина\Desktop\IMG_20230316_16373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959" r="8411" b="17409"/>
          <a:stretch/>
        </p:blipFill>
        <p:spPr bwMode="auto">
          <a:xfrm>
            <a:off x="4211959" y="3717032"/>
            <a:ext cx="4714355" cy="2572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62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1259632" y="1628800"/>
            <a:ext cx="8229600" cy="1143000"/>
          </a:xfrm>
        </p:spPr>
        <p:txBody>
          <a:bodyPr>
            <a:noAutofit/>
          </a:bodyPr>
          <a:lstStyle/>
          <a:p>
            <a:r>
              <a:rPr lang="ru-RU" sz="4000" b="1" dirty="0" smtClean="0">
                <a:solidFill>
                  <a:srgbClr val="002060"/>
                </a:solidFill>
                <a:latin typeface="Times New Roman" panose="02020603050405020304" pitchFamily="18" charset="0"/>
                <a:cs typeface="Times New Roman" panose="02020603050405020304" pitchFamily="18" charset="0"/>
              </a:rPr>
              <a:t>Спасибо за внимание!</a:t>
            </a:r>
            <a:endParaRPr lang="ru-RU"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7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457200" y="116632"/>
            <a:ext cx="8229600" cy="720080"/>
          </a:xfrm>
        </p:spPr>
        <p:txBody>
          <a:bodyPr>
            <a:noAutofit/>
          </a:bodyPr>
          <a:lstStyle/>
          <a:p>
            <a:r>
              <a:rPr lang="ru-RU" sz="2400" b="1" dirty="0">
                <a:solidFill>
                  <a:srgbClr val="002060"/>
                </a:solidFill>
                <a:latin typeface="Times New Roman" panose="02020603050405020304" pitchFamily="18" charset="0"/>
                <a:cs typeface="Times New Roman" panose="02020603050405020304" pitchFamily="18" charset="0"/>
              </a:rPr>
              <a:t>Технологическая карта образовательного события</a:t>
            </a:r>
            <a:r>
              <a:rPr lang="ru-RU" sz="2400" dirty="0"/>
              <a:t/>
            </a:r>
            <a:br>
              <a:rPr lang="ru-RU" sz="2400" dirty="0"/>
            </a:br>
            <a:endParaRPr lang="ru-RU" sz="24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576204042"/>
              </p:ext>
            </p:extLst>
          </p:nvPr>
        </p:nvGraphicFramePr>
        <p:xfrm>
          <a:off x="0" y="620689"/>
          <a:ext cx="9144000" cy="6237312"/>
        </p:xfrm>
        <a:graphic>
          <a:graphicData uri="http://schemas.openxmlformats.org/drawingml/2006/table">
            <a:tbl>
              <a:tblPr firstRow="1" firstCol="1" bandRow="1">
                <a:tableStyleId>{5C22544A-7EE6-4342-B048-85BDC9FD1C3A}</a:tableStyleId>
              </a:tblPr>
              <a:tblGrid>
                <a:gridCol w="2169763"/>
                <a:gridCol w="6974237"/>
              </a:tblGrid>
              <a:tr h="212320">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ФИО педагога</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Хоптяная Галина Николаевна</a:t>
                      </a:r>
                      <a:endParaRPr lang="ru-RU" sz="1200">
                        <a:effectLst/>
                        <a:latin typeface="Times New Roman" panose="02020603050405020304" pitchFamily="18" charset="0"/>
                        <a:ea typeface="Times New Roman"/>
                        <a:cs typeface="Times New Roman" panose="02020603050405020304" pitchFamily="18" charset="0"/>
                      </a:endParaRPr>
                    </a:p>
                  </a:txBody>
                  <a:tcPr marL="55814" marR="55814" marT="0" marB="0"/>
                </a:tc>
              </a:tr>
              <a:tr h="212320">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Возрастная группа</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5-6 лет</a:t>
                      </a:r>
                      <a:endParaRPr lang="ru-RU" sz="1200">
                        <a:effectLst/>
                        <a:latin typeface="Times New Roman" panose="02020603050405020304" pitchFamily="18" charset="0"/>
                        <a:ea typeface="Times New Roman"/>
                        <a:cs typeface="Times New Roman" panose="02020603050405020304" pitchFamily="18" charset="0"/>
                      </a:endParaRPr>
                    </a:p>
                  </a:txBody>
                  <a:tcPr marL="55814" marR="55814" marT="0" marB="0"/>
                </a:tc>
              </a:tr>
              <a:tr h="424641">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Тема образовательного события</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«Что такое минералы»</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r>
              <a:tr h="1273923">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Актуальность</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Во время проведения утреннего круга Кира обратила внимание на украшение воспитателя (серьги из янтаря). Воспитатель сообщила детям, что серьги сделаны из янтаря, это минерал, спросила, знают ли они что такое минералы. Дети ответили, что не знают. Воспитатель спросила, хотели бы они узнать, что такое минералы. Дети проявили интерес к данной теме.</a:t>
                      </a:r>
                    </a:p>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Во время беседы воспитатель применила модель трех вопросов: Что мы знаем? Что хотим узнать? Что нужно сделать?</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r>
              <a:tr h="504660">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Цель образовательного события</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Создание мини-музея минералов в группе</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r>
              <a:tr h="1273923">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Этапы образовательного события</a:t>
                      </a:r>
                      <a:endParaRPr lang="ru-RU" sz="1200">
                        <a:effectLst/>
                        <a:latin typeface="Times New Roman" panose="02020603050405020304" pitchFamily="18" charset="0"/>
                        <a:ea typeface="Times New Roman"/>
                        <a:cs typeface="Times New Roman" panose="02020603050405020304" pitchFamily="18" charset="0"/>
                      </a:endParaRPr>
                    </a:p>
                  </a:txBody>
                  <a:tcPr marL="55814" marR="55814" marT="0" marB="0"/>
                </a:tc>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Образовательное событие состоит из 4 образовательных ситуаций:</a:t>
                      </a:r>
                    </a:p>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1. Виртуальная экскурсия «Музей минералов города Ангарска</a:t>
                      </a:r>
                      <a:r>
                        <a:rPr lang="ru-RU" sz="1200" dirty="0" smtClean="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2. Совместная деятельность «Украшение для мамы</a:t>
                      </a:r>
                      <a:r>
                        <a:rPr lang="ru-RU" sz="1200" dirty="0" smtClean="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3. Мастер-класс «Как отличить натуральный минерал от искусственного минерала»</a:t>
                      </a:r>
                    </a:p>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4. Презентация минералов для энциклопедии «Минералы»  и открытие выставочного зала </a:t>
                      </a:r>
                      <a:r>
                        <a:rPr lang="ru-RU" sz="1200" dirty="0" smtClean="0">
                          <a:effectLst/>
                          <a:latin typeface="Times New Roman" panose="02020603050405020304" pitchFamily="18" charset="0"/>
                          <a:cs typeface="Times New Roman" panose="02020603050405020304" pitchFamily="18" charset="0"/>
                        </a:rPr>
                        <a:t>мини-музея</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r>
              <a:tr h="2335525">
                <a:tc>
                  <a:txBody>
                    <a:bodyPr/>
                    <a:lstStyle/>
                    <a:p>
                      <a:pPr algn="just">
                        <a:lnSpc>
                          <a:spcPct val="115000"/>
                        </a:lnSpc>
                        <a:spcAft>
                          <a:spcPts val="0"/>
                        </a:spcAft>
                      </a:pPr>
                      <a:r>
                        <a:rPr lang="ru-RU" sz="1200">
                          <a:effectLst/>
                          <a:latin typeface="Times New Roman" panose="02020603050405020304" pitchFamily="18" charset="0"/>
                          <a:cs typeface="Times New Roman" panose="02020603050405020304" pitchFamily="18" charset="0"/>
                        </a:rPr>
                        <a:t>Результаты образовательного события</a:t>
                      </a:r>
                      <a:endParaRPr lang="ru-RU" sz="1200">
                        <a:effectLst/>
                        <a:latin typeface="Times New Roman" panose="02020603050405020304" pitchFamily="18" charset="0"/>
                        <a:ea typeface="Times New Roman"/>
                        <a:cs typeface="Times New Roman" panose="02020603050405020304" pitchFamily="18" charset="0"/>
                      </a:endParaRPr>
                    </a:p>
                  </a:txBody>
                  <a:tcPr marL="55814" marR="55814" marT="0" marB="0"/>
                </a:tc>
                <a:tc>
                  <a:txBody>
                    <a:bodyPr/>
                    <a:lstStyle/>
                    <a:p>
                      <a:pPr algn="just">
                        <a:lnSpc>
                          <a:spcPct val="115000"/>
                        </a:lnSpc>
                        <a:spcAft>
                          <a:spcPts val="0"/>
                        </a:spcAft>
                      </a:pPr>
                      <a:r>
                        <a:rPr lang="ru-RU" sz="1200" dirty="0">
                          <a:effectLst/>
                          <a:latin typeface="Times New Roman" panose="02020603050405020304" pitchFamily="18" charset="0"/>
                          <a:cs typeface="Times New Roman" panose="02020603050405020304" pitchFamily="18" charset="0"/>
                        </a:rPr>
                        <a:t>В процессе реализации образовательного события дети: </a:t>
                      </a:r>
                    </a:p>
                    <a:p>
                      <a:pPr marL="342900" lvl="0" indent="-342900" algn="just">
                        <a:lnSpc>
                          <a:spcPct val="115000"/>
                        </a:lnSpc>
                        <a:spcAft>
                          <a:spcPts val="0"/>
                        </a:spcAft>
                        <a:buFont typeface="Wingdings"/>
                        <a:buChar char=""/>
                      </a:pPr>
                      <a:r>
                        <a:rPr lang="ru-RU" sz="1200" dirty="0">
                          <a:effectLst/>
                          <a:latin typeface="Times New Roman" panose="02020603050405020304" pitchFamily="18" charset="0"/>
                          <a:cs typeface="Times New Roman" panose="02020603050405020304" pitchFamily="18" charset="0"/>
                        </a:rPr>
                        <a:t>познакомились с минералами: янтарь, коралл, яшма, агат, жемчуг, ракушечник, лабрадор, кошачий глаз, бирюза, аметист, малахит, гранат, кварц, алмаз;</a:t>
                      </a:r>
                    </a:p>
                    <a:p>
                      <a:pPr marL="342900" lvl="0" indent="-342900" algn="just">
                        <a:lnSpc>
                          <a:spcPct val="115000"/>
                        </a:lnSpc>
                        <a:spcAft>
                          <a:spcPts val="0"/>
                        </a:spcAft>
                        <a:buFont typeface="Wingdings"/>
                        <a:buChar char=""/>
                      </a:pPr>
                      <a:r>
                        <a:rPr lang="ru-RU" sz="1200" dirty="0">
                          <a:effectLst/>
                          <a:latin typeface="Times New Roman" panose="02020603050405020304" pitchFamily="18" charset="0"/>
                          <a:cs typeface="Times New Roman" panose="02020603050405020304" pitchFamily="18" charset="0"/>
                        </a:rPr>
                        <a:t>узнали о музее минералов города Ангарска и его экспонатах;</a:t>
                      </a:r>
                    </a:p>
                    <a:p>
                      <a:pPr marL="342900" lvl="0" indent="-342900" algn="just">
                        <a:lnSpc>
                          <a:spcPct val="115000"/>
                        </a:lnSpc>
                        <a:spcAft>
                          <a:spcPts val="0"/>
                        </a:spcAft>
                        <a:buFont typeface="Wingdings"/>
                        <a:buChar char=""/>
                      </a:pPr>
                      <a:r>
                        <a:rPr lang="ru-RU" sz="1200" dirty="0">
                          <a:effectLst/>
                          <a:latin typeface="Times New Roman" panose="02020603050405020304" pitchFamily="18" charset="0"/>
                          <a:cs typeface="Times New Roman" panose="02020603050405020304" pitchFamily="18" charset="0"/>
                        </a:rPr>
                        <a:t>приобрели опыт публичного выступления;</a:t>
                      </a:r>
                    </a:p>
                    <a:p>
                      <a:pPr marL="342900" lvl="0" indent="-342900" algn="just">
                        <a:lnSpc>
                          <a:spcPct val="115000"/>
                        </a:lnSpc>
                        <a:spcAft>
                          <a:spcPts val="0"/>
                        </a:spcAft>
                        <a:buFont typeface="Wingdings"/>
                        <a:buChar char=""/>
                      </a:pPr>
                      <a:r>
                        <a:rPr lang="ru-RU" sz="1200" dirty="0">
                          <a:effectLst/>
                          <a:latin typeface="Times New Roman" panose="02020603050405020304" pitchFamily="18" charset="0"/>
                          <a:cs typeface="Times New Roman" panose="02020603050405020304" pitchFamily="18" charset="0"/>
                        </a:rPr>
                        <a:t>проявили активность при нахождении информации о минералах совместно с родителями;</a:t>
                      </a:r>
                    </a:p>
                    <a:p>
                      <a:pPr marL="342900" lvl="0" indent="-342900" algn="just">
                        <a:lnSpc>
                          <a:spcPct val="115000"/>
                        </a:lnSpc>
                        <a:spcAft>
                          <a:spcPts val="0"/>
                        </a:spcAft>
                        <a:buFont typeface="Wingdings"/>
                        <a:buChar char=""/>
                      </a:pPr>
                      <a:r>
                        <a:rPr lang="ru-RU" sz="1200" dirty="0">
                          <a:effectLst/>
                          <a:latin typeface="Times New Roman" panose="02020603050405020304" pitchFamily="18" charset="0"/>
                          <a:cs typeface="Times New Roman" panose="02020603050405020304" pitchFamily="18" charset="0"/>
                        </a:rPr>
                        <a:t>узнали, чем отличаются натуральные минералы от искусственных, попробовали себя в роли экспертов;</a:t>
                      </a:r>
                    </a:p>
                    <a:p>
                      <a:pPr marL="342900" lvl="0" indent="-342900" algn="just">
                        <a:lnSpc>
                          <a:spcPct val="115000"/>
                        </a:lnSpc>
                        <a:spcAft>
                          <a:spcPts val="0"/>
                        </a:spcAft>
                        <a:buFont typeface="Wingdings"/>
                        <a:buChar char=""/>
                      </a:pPr>
                      <a:r>
                        <a:rPr lang="ru-RU" sz="1200" dirty="0">
                          <a:effectLst/>
                          <a:latin typeface="Times New Roman" panose="02020603050405020304" pitchFamily="18" charset="0"/>
                          <a:cs typeface="Times New Roman" panose="02020603050405020304" pitchFamily="18" charset="0"/>
                        </a:rPr>
                        <a:t>создавали украшения для мамы;</a:t>
                      </a:r>
                    </a:p>
                    <a:p>
                      <a:pPr marL="342900" lvl="0" indent="-342900" algn="just">
                        <a:lnSpc>
                          <a:spcPct val="115000"/>
                        </a:lnSpc>
                        <a:spcAft>
                          <a:spcPts val="0"/>
                        </a:spcAft>
                        <a:buFont typeface="Wingdings"/>
                        <a:buChar char=""/>
                      </a:pPr>
                      <a:r>
                        <a:rPr lang="ru-RU" sz="1200" dirty="0">
                          <a:effectLst/>
                          <a:latin typeface="Times New Roman" panose="02020603050405020304" pitchFamily="18" charset="0"/>
                          <a:cs typeface="Times New Roman" panose="02020603050405020304" pitchFamily="18" charset="0"/>
                        </a:rPr>
                        <a:t>создали в группе мини – музей, состоящий из украшений из минералов, энциклопедии «Минералы</a:t>
                      </a:r>
                      <a:r>
                        <a:rPr lang="ru-RU" sz="1200" dirty="0" smtClean="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Times New Roman"/>
                        <a:cs typeface="Times New Roman" panose="02020603050405020304" pitchFamily="18" charset="0"/>
                      </a:endParaRPr>
                    </a:p>
                  </a:txBody>
                  <a:tcPr marL="55814" marR="55814" marT="0" marB="0"/>
                </a:tc>
              </a:tr>
            </a:tbl>
          </a:graphicData>
        </a:graphic>
      </p:graphicFrame>
    </p:spTree>
    <p:extLst>
      <p:ext uri="{BB962C8B-B14F-4D97-AF65-F5344CB8AC3E}">
        <p14:creationId xmlns:p14="http://schemas.microsoft.com/office/powerpoint/2010/main" val="1503932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 y="-99392"/>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Виртуальная экскурсия </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563888" y="1124744"/>
            <a:ext cx="5122912" cy="4104456"/>
          </a:xfrm>
        </p:spPr>
        <p:txBody>
          <a:bodyPr>
            <a:normAutofit/>
          </a:bodyPr>
          <a:lstStyle/>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Образовательная ситуация:</a:t>
            </a:r>
          </a:p>
          <a:p>
            <a:pPr marL="0" indent="0" algn="just">
              <a:buNone/>
            </a:pPr>
            <a:r>
              <a:rPr lang="ru-RU" sz="2000" dirty="0" smtClean="0">
                <a:solidFill>
                  <a:srgbClr val="002060"/>
                </a:solidFill>
                <a:latin typeface="Times New Roman" panose="02020603050405020304" pitchFamily="18" charset="0"/>
                <a:cs typeface="Times New Roman" panose="02020603050405020304" pitchFamily="18" charset="0"/>
              </a:rPr>
              <a:t>При обсуждении с детьми вопроса:  «Где мы можем увидеть минералы?» Гордей предположил, </a:t>
            </a:r>
            <a:r>
              <a:rPr lang="ru-RU" sz="2000" dirty="0">
                <a:solidFill>
                  <a:srgbClr val="002060"/>
                </a:solidFill>
                <a:latin typeface="Times New Roman" panose="02020603050405020304" pitchFamily="18" charset="0"/>
                <a:cs typeface="Times New Roman" panose="02020603050405020304" pitchFamily="18" charset="0"/>
              </a:rPr>
              <a:t>ч</a:t>
            </a:r>
            <a:r>
              <a:rPr lang="ru-RU" sz="2000" dirty="0" smtClean="0">
                <a:solidFill>
                  <a:srgbClr val="002060"/>
                </a:solidFill>
                <a:latin typeface="Times New Roman" panose="02020603050405020304" pitchFamily="18" charset="0"/>
                <a:cs typeface="Times New Roman" panose="02020603050405020304" pitchFamily="18" charset="0"/>
              </a:rPr>
              <a:t>то есть специальные выставки. Из беседы с детьми выяснилось,  что дети не знают, что в нашем городе есть музей минералов. Поэтому воспитатель предложил детям посетить виртуальную экскурсию «Музей минералов города Ангарска» и определить день, когда мы отправимся в музей.</a:t>
            </a:r>
          </a:p>
          <a:p>
            <a:pPr marL="0" indent="0" algn="just">
              <a:buNone/>
            </a:pPr>
            <a:r>
              <a:rPr lang="en-US" sz="2000" dirty="0">
                <a:hlinkClick r:id="rId3"/>
              </a:rPr>
              <a:t>https://youtu.be/0o66SDTxOrA</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396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 y="-20919"/>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rm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Украшение для мамы</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635896" y="1600201"/>
            <a:ext cx="5050904" cy="2836912"/>
          </a:xfrm>
        </p:spPr>
        <p:txBody>
          <a:bodyPr>
            <a:normAutofit lnSpcReduction="10000"/>
          </a:bodyPr>
          <a:lstStyle/>
          <a:p>
            <a:pPr marL="0" indent="0" algn="just">
              <a:buNone/>
            </a:pPr>
            <a:r>
              <a:rPr lang="ru-RU" sz="2000" b="1" dirty="0" smtClean="0">
                <a:solidFill>
                  <a:srgbClr val="002060"/>
                </a:solidFill>
                <a:latin typeface="Times New Roman" panose="02020603050405020304" pitchFamily="18" charset="0"/>
                <a:cs typeface="Times New Roman" panose="02020603050405020304" pitchFamily="18" charset="0"/>
              </a:rPr>
              <a:t>Образовательная ситуация:</a:t>
            </a:r>
            <a:endParaRPr lang="ru-RU" sz="20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000" dirty="0" smtClean="0">
                <a:solidFill>
                  <a:srgbClr val="002060"/>
                </a:solidFill>
                <a:latin typeface="Times New Roman" panose="02020603050405020304" pitchFamily="18" charset="0"/>
                <a:cs typeface="Times New Roman" panose="02020603050405020304" pitchFamily="18" charset="0"/>
              </a:rPr>
              <a:t>В процессе сбора экспонатов нашего выставочного зала Роман сказал, что  у его мамы нет украшений из минералов, есть только золотые украшения. Воспитатель спросила ребят: Что можно сделать? Как помочь Роману? Совместно с детьми решили сделать украшения имитацию для мамы из пластилина. </a:t>
            </a:r>
          </a:p>
          <a:p>
            <a:pPr marL="0" indent="0">
              <a:buNone/>
            </a:pP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3073" name="Picture 1" descr="C:\Users\1\Downloads\IMG_20230314_1052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9" r="15043"/>
          <a:stretch/>
        </p:blipFill>
        <p:spPr bwMode="auto">
          <a:xfrm rot="5400000">
            <a:off x="-146551" y="1542656"/>
            <a:ext cx="4008681" cy="3731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D:\Рабочий стол\IMG_20230314_1049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4209" y="4149080"/>
            <a:ext cx="3585018" cy="2688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32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 y="24712"/>
            <a:ext cx="9145017" cy="68587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Галина\Desktop\IMG_20230314_0937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5403"/>
            <a:ext cx="4219774" cy="3164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Галина\Desktop\IMG_20230314_092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552128"/>
            <a:ext cx="4219774" cy="31648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Галина\Desktop\IMG_20230314_09365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69783"/>
            <a:ext cx="4176464" cy="5568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0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Мастер-класс</a:t>
            </a:r>
            <a:br>
              <a:rPr lang="ru-RU" sz="3600" b="1" dirty="0" smtClean="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«Как отличить натуральный минерал от искусственного минерала»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779912" y="1772815"/>
            <a:ext cx="5364088" cy="3384377"/>
          </a:xfrm>
        </p:spPr>
        <p:txBody>
          <a:bodyPr>
            <a:normAutofit fontScale="92500" lnSpcReduction="20000"/>
          </a:bodyPr>
          <a:lstStyle/>
          <a:p>
            <a:pPr marL="0" indent="0" algn="just">
              <a:buNone/>
            </a:pPr>
            <a:r>
              <a:rPr lang="ru-RU" sz="2600" b="1" dirty="0" smtClean="0">
                <a:solidFill>
                  <a:srgbClr val="002060"/>
                </a:solidFill>
                <a:latin typeface="Times New Roman" panose="02020603050405020304" pitchFamily="18" charset="0"/>
                <a:cs typeface="Times New Roman" panose="02020603050405020304" pitchFamily="18" charset="0"/>
              </a:rPr>
              <a:t>Образовательная ситуация:</a:t>
            </a:r>
          </a:p>
          <a:p>
            <a:pPr marL="0" indent="0" algn="just">
              <a:buNone/>
            </a:pPr>
            <a:r>
              <a:rPr lang="ru-RU" sz="2600" dirty="0" smtClean="0">
                <a:solidFill>
                  <a:srgbClr val="002060"/>
                </a:solidFill>
                <a:latin typeface="Times New Roman" panose="02020603050405020304" pitchFamily="18" charset="0"/>
                <a:cs typeface="Times New Roman" panose="02020603050405020304" pitchFamily="18" charset="0"/>
              </a:rPr>
              <a:t>Воспитатель говорит детям: «Ребята</a:t>
            </a:r>
            <a:r>
              <a:rPr lang="ru-RU" sz="2600" dirty="0">
                <a:solidFill>
                  <a:srgbClr val="002060"/>
                </a:solidFill>
                <a:latin typeface="Times New Roman" panose="02020603050405020304" pitchFamily="18" charset="0"/>
                <a:cs typeface="Times New Roman" panose="02020603050405020304" pitchFamily="18" charset="0"/>
              </a:rPr>
              <a:t>, в</a:t>
            </a:r>
            <a:r>
              <a:rPr lang="ru-RU" sz="2600" dirty="0" smtClean="0">
                <a:solidFill>
                  <a:srgbClr val="002060"/>
                </a:solidFill>
                <a:latin typeface="Times New Roman" panose="02020603050405020304" pitchFamily="18" charset="0"/>
                <a:cs typeface="Times New Roman" panose="02020603050405020304" pitchFamily="18" charset="0"/>
              </a:rPr>
              <a:t>ы </a:t>
            </a:r>
            <a:r>
              <a:rPr lang="ru-RU" sz="2600" dirty="0">
                <a:solidFill>
                  <a:srgbClr val="002060"/>
                </a:solidFill>
                <a:latin typeface="Times New Roman" panose="02020603050405020304" pitchFamily="18" charset="0"/>
                <a:cs typeface="Times New Roman" panose="02020603050405020304" pitchFamily="18" charset="0"/>
              </a:rPr>
              <a:t>принесли из дома много красивых камней, украшений для выставки, но возникла проблема  - необходимо определить какие минералы натуральные, а какие искусственные. Хотите мне помочь и научиться отличать натуральные камни от искусственных? Как это можно сделать?</a:t>
            </a:r>
          </a:p>
          <a:p>
            <a:pPr marL="0" indent="0">
              <a:buNone/>
            </a:pPr>
            <a:endParaRPr lang="ru-RU" dirty="0"/>
          </a:p>
        </p:txBody>
      </p:sp>
      <p:pic>
        <p:nvPicPr>
          <p:cNvPr id="2050" name="Picture 2" descr="C:\Users\Галина\Desktop\IMG_20230317_1633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0" y="1556792"/>
            <a:ext cx="3776620" cy="5035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26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Галина\Desktop\IMG_20230317_1633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76" b="15289"/>
          <a:stretch/>
        </p:blipFill>
        <p:spPr bwMode="auto">
          <a:xfrm>
            <a:off x="179512" y="560566"/>
            <a:ext cx="3725705" cy="5762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C:\Users\Галина\Desktop\IMG_20230317_1634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3443" y="383013"/>
            <a:ext cx="4032448"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C:\Users\Галина\Desktop\IMG_20230317_1632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3443" y="3645024"/>
            <a:ext cx="4032448" cy="302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027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noAutofit/>
          </a:bodyPr>
          <a:lstStyle/>
          <a:p>
            <a:r>
              <a:rPr lang="ru-RU" sz="3600" b="1" dirty="0" smtClean="0">
                <a:solidFill>
                  <a:srgbClr val="002060"/>
                </a:solidFill>
                <a:latin typeface="Times New Roman" panose="02020603050405020304" pitchFamily="18" charset="0"/>
                <a:cs typeface="Times New Roman" panose="02020603050405020304" pitchFamily="18" charset="0"/>
              </a:rPr>
              <a:t>Презентация минералов для энциклопедии «Минералы»</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3707904" y="1600201"/>
            <a:ext cx="4978896" cy="3701008"/>
          </a:xfrm>
        </p:spPr>
        <p:txBody>
          <a:bodyPr>
            <a:normAutofit/>
          </a:bodyPr>
          <a:lstStyle/>
          <a:p>
            <a:pPr marL="0" indent="0">
              <a:buNone/>
            </a:pPr>
            <a:r>
              <a:rPr lang="ru-RU" sz="2000" b="1" dirty="0" smtClean="0">
                <a:solidFill>
                  <a:srgbClr val="002060"/>
                </a:solidFill>
                <a:latin typeface="Times New Roman" panose="02020603050405020304" pitchFamily="18" charset="0"/>
                <a:cs typeface="Times New Roman" panose="02020603050405020304" pitchFamily="18" charset="0"/>
              </a:rPr>
              <a:t>Образовательная ситуация:</a:t>
            </a:r>
          </a:p>
          <a:p>
            <a:pPr marL="0" indent="0" algn="just">
              <a:buNone/>
            </a:pPr>
            <a:r>
              <a:rPr lang="ru-RU" sz="2000" dirty="0" smtClean="0">
                <a:solidFill>
                  <a:srgbClr val="002060"/>
                </a:solidFill>
                <a:latin typeface="Times New Roman" panose="02020603050405020304" pitchFamily="18" charset="0"/>
                <a:cs typeface="Times New Roman" panose="02020603050405020304" pitchFamily="18" charset="0"/>
              </a:rPr>
              <a:t>Ярослав, придя в группу, рассказал о том, что он с папой нашел информацию об минерале, который называется изумруд и принес фотографию этого минерала. Остальные ребята заинтересовались и тоже проявили желание принести в группу информацию о других минералах. Так возникла идея провести презентацию минералов и создать энциклопедию в музей.</a:t>
            </a:r>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4098" name="Picture 2" descr="C:\Users\Галина\Desktop\Screenshot_20230318_1353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16" b="10081"/>
          <a:stretch/>
        </p:blipFill>
        <p:spPr bwMode="auto">
          <a:xfrm>
            <a:off x="179512" y="1458542"/>
            <a:ext cx="3626460" cy="5385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1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Рабочий стол\1674621264_top-fon-com-p-fon-dlya-prezentatsii-kristalli-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7" y="12524"/>
            <a:ext cx="9145017" cy="68587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Галина\Desktop\Screenshot_20230319_2254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898" b="21503"/>
          <a:stretch/>
        </p:blipFill>
        <p:spPr bwMode="auto">
          <a:xfrm>
            <a:off x="5940152" y="3338839"/>
            <a:ext cx="3203848" cy="3543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Галина\Desktop\Screenshot_20230319_2255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547" b="23032"/>
          <a:stretch/>
        </p:blipFill>
        <p:spPr bwMode="auto">
          <a:xfrm>
            <a:off x="3000914" y="-89327"/>
            <a:ext cx="3141153" cy="3531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C:\Users\Галина\Desktop\Screenshot_20230319_22543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88" b="27837"/>
          <a:stretch/>
        </p:blipFill>
        <p:spPr bwMode="auto">
          <a:xfrm>
            <a:off x="31071" y="3287294"/>
            <a:ext cx="3608776" cy="35946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17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625</Words>
  <Application>Microsoft Office PowerPoint</Application>
  <PresentationFormat>Экран (4:3)</PresentationFormat>
  <Paragraphs>54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Образовательное событие «Что такое минералы»</vt:lpstr>
      <vt:lpstr>Технологическая карта образовательного события </vt:lpstr>
      <vt:lpstr>Виртуальная экскурсия </vt:lpstr>
      <vt:lpstr>Украшение для мамы</vt:lpstr>
      <vt:lpstr>Презентация PowerPoint</vt:lpstr>
      <vt:lpstr>Мастер-класс «Как отличить натуральный минерал от искусственного минерала»</vt:lpstr>
      <vt:lpstr>Презентация PowerPoint</vt:lpstr>
      <vt:lpstr>Презентация минералов для энциклопедии «Минералы»</vt:lpstr>
      <vt:lpstr>Презентация PowerPoint</vt:lpstr>
      <vt:lpstr>Развивающая предметно-пространственная среда</vt:lpstr>
      <vt:lpstr>Развивающая предметно-пространственная среда</vt:lpstr>
      <vt:lpstr>Развивающая предметно-пространственная среда</vt:lpstr>
      <vt:lpstr>Развивающая предметно-пространственная среда</vt:lpstr>
      <vt:lpstr>Презентация PowerPoint</vt:lpstr>
      <vt:lpstr>Спасибо за внимание!</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Образовательное событие «Что такое минералы»</dc:title>
  <dc:creator>RePack by Diakov</dc:creator>
  <cp:lastModifiedBy>Галина</cp:lastModifiedBy>
  <cp:revision>20</cp:revision>
  <dcterms:created xsi:type="dcterms:W3CDTF">2023-03-18T03:24:22Z</dcterms:created>
  <dcterms:modified xsi:type="dcterms:W3CDTF">2023-03-19T15:57:15Z</dcterms:modified>
</cp:coreProperties>
</file>